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11421" r:id="rId4"/>
    <p:sldId id="11425" r:id="rId5"/>
    <p:sldId id="11426" r:id="rId6"/>
    <p:sldId id="11432" r:id="rId7"/>
    <p:sldId id="11434" r:id="rId8"/>
    <p:sldId id="11435" r:id="rId9"/>
    <p:sldId id="11451" r:id="rId10"/>
    <p:sldId id="11436" r:id="rId11"/>
    <p:sldId id="11448" r:id="rId12"/>
    <p:sldId id="11427" r:id="rId13"/>
    <p:sldId id="11433" r:id="rId14"/>
    <p:sldId id="11445" r:id="rId15"/>
    <p:sldId id="11442" r:id="rId16"/>
    <p:sldId id="11446" r:id="rId17"/>
    <p:sldId id="11447" r:id="rId18"/>
    <p:sldId id="11428" r:id="rId19"/>
    <p:sldId id="11443" r:id="rId20"/>
    <p:sldId id="11439" r:id="rId21"/>
    <p:sldId id="11438" r:id="rId22"/>
    <p:sldId id="11449" r:id="rId23"/>
    <p:sldId id="11450" r:id="rId24"/>
    <p:sldId id="11440" r:id="rId25"/>
    <p:sldId id="11437" r:id="rId26"/>
    <p:sldId id="11444" r:id="rId27"/>
    <p:sldId id="262"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333" autoAdjust="0"/>
  </p:normalViewPr>
  <p:slideViewPr>
    <p:cSldViewPr snapToGrid="0">
      <p:cViewPr>
        <p:scale>
          <a:sx n="60" d="100"/>
          <a:sy n="60" d="100"/>
        </p:scale>
        <p:origin x="908" y="-148"/>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26FED-0DD7-4A82-A311-86EEE75CA699}" type="datetimeFigureOut">
              <a:rPr lang="zh-CN" altLang="en-US" smtClean="0"/>
              <a:t>2019/10/29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61829-E50B-4091-AE21-893680968DF2}" type="slidenum">
              <a:rPr lang="zh-CN" altLang="en-US" smtClean="0"/>
              <a:t>‹#›</a:t>
            </a:fld>
            <a:endParaRPr lang="zh-CN" altLang="en-US"/>
          </a:p>
        </p:txBody>
      </p:sp>
    </p:spTree>
    <p:extLst>
      <p:ext uri="{BB962C8B-B14F-4D97-AF65-F5344CB8AC3E}">
        <p14:creationId xmlns:p14="http://schemas.microsoft.com/office/powerpoint/2010/main" val="991296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1</a:t>
            </a:fld>
            <a:endParaRPr lang="zh-CN" altLang="en-US"/>
          </a:p>
        </p:txBody>
      </p:sp>
    </p:spTree>
    <p:extLst>
      <p:ext uri="{BB962C8B-B14F-4D97-AF65-F5344CB8AC3E}">
        <p14:creationId xmlns:p14="http://schemas.microsoft.com/office/powerpoint/2010/main" val="410787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10</a:t>
            </a:fld>
            <a:endParaRPr lang="zh-CN" altLang="en-US"/>
          </a:p>
        </p:txBody>
      </p:sp>
    </p:spTree>
    <p:extLst>
      <p:ext uri="{BB962C8B-B14F-4D97-AF65-F5344CB8AC3E}">
        <p14:creationId xmlns:p14="http://schemas.microsoft.com/office/powerpoint/2010/main" val="351189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11</a:t>
            </a:fld>
            <a:endParaRPr lang="zh-CN" altLang="en-US"/>
          </a:p>
        </p:txBody>
      </p:sp>
    </p:spTree>
    <p:extLst>
      <p:ext uri="{BB962C8B-B14F-4D97-AF65-F5344CB8AC3E}">
        <p14:creationId xmlns:p14="http://schemas.microsoft.com/office/powerpoint/2010/main" val="357962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a:t>
            </a:r>
            <a:r>
              <a:rPr lang="en-US" altLang="zh-CN" sz="1200" b="0" i="0" kern="1200" dirty="0" err="1">
                <a:solidFill>
                  <a:schemeClr val="tx1"/>
                </a:solidFill>
                <a:effectLst/>
                <a:latin typeface="+mn-lt"/>
                <a:ea typeface="+mn-ea"/>
                <a:cs typeface="+mn-cs"/>
              </a:rPr>
              <a:t>DeepWalk</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LINE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SDNE </a:t>
            </a:r>
            <a:r>
              <a:rPr lang="zh-CN" altLang="en-US" sz="1200" b="0" i="0" kern="1200" dirty="0">
                <a:solidFill>
                  <a:schemeClr val="tx1"/>
                </a:solidFill>
                <a:effectLst/>
                <a:latin typeface="+mn-lt"/>
                <a:ea typeface="+mn-ea"/>
                <a:cs typeface="+mn-cs"/>
              </a:rPr>
              <a:t>等</a:t>
            </a:r>
            <a:r>
              <a:rPr lang="zh-CN" altLang="en-US" dirty="0"/>
              <a:t>方法在</a:t>
            </a:r>
            <a:r>
              <a:rPr lang="zh-CN" altLang="en-US" sz="1200" b="0" i="0" kern="1200" dirty="0">
                <a:solidFill>
                  <a:schemeClr val="tx1"/>
                </a:solidFill>
                <a:effectLst/>
                <a:latin typeface="+mn-lt"/>
                <a:ea typeface="+mn-ea"/>
                <a:cs typeface="+mn-cs"/>
              </a:rPr>
              <a:t>网络表示学习领域取得了很大的成功。然而，这些方法在计算上较为复杂并且在大规模上的图上并不是最优的。</a:t>
            </a:r>
            <a:r>
              <a:rPr lang="zh-CN" altLang="en-US" sz="1200" b="1" i="0" kern="1200" dirty="0">
                <a:solidFill>
                  <a:schemeClr val="tx1"/>
                </a:solidFill>
                <a:effectLst/>
                <a:latin typeface="+mn-lt"/>
                <a:ea typeface="+mn-ea"/>
                <a:cs typeface="+mn-cs"/>
              </a:rPr>
              <a:t>学习图中节点、边或子图的低维向量空间表示。</a:t>
            </a:r>
            <a:r>
              <a:rPr lang="en-US" altLang="zh-CN" dirty="0"/>
              <a:t>GNN</a:t>
            </a:r>
            <a:r>
              <a:rPr lang="zh-CN" altLang="en-US" dirty="0"/>
              <a:t>的基本思想是通过相邻节点之间进行信息交互，得到节点表示，将节点映射为一个向量。经过</a:t>
            </a:r>
            <a:r>
              <a:rPr lang="en-US" altLang="zh-CN" dirty="0"/>
              <a:t>N</a:t>
            </a:r>
            <a:r>
              <a:rPr lang="zh-CN" altLang="en-US" dirty="0"/>
              <a:t>次迭代，每个节点获得相当大的上下文信息，信息交互与图结构相关。</a:t>
            </a:r>
            <a:r>
              <a:rPr lang="en-US" altLang="zh-CN" dirty="0"/>
              <a:t>GNN</a:t>
            </a:r>
            <a:r>
              <a:rPr lang="zh-CN" altLang="en-US" sz="1200" b="0" i="0" kern="1200" dirty="0">
                <a:solidFill>
                  <a:schemeClr val="tx1"/>
                </a:solidFill>
                <a:effectLst/>
                <a:latin typeface="+mn-lt"/>
                <a:ea typeface="+mn-ea"/>
                <a:cs typeface="+mn-cs"/>
              </a:rPr>
              <a:t>性质：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节点在每一层都会有</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模型可以达到任意深度；</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第零层的节点的</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就是他的输入特征向量</a:t>
            </a:r>
          </a:p>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12</a:t>
            </a:fld>
            <a:endParaRPr lang="zh-CN" altLang="en-US"/>
          </a:p>
        </p:txBody>
      </p:sp>
    </p:spTree>
    <p:extLst>
      <p:ext uri="{BB962C8B-B14F-4D97-AF65-F5344CB8AC3E}">
        <p14:creationId xmlns:p14="http://schemas.microsoft.com/office/powerpoint/2010/main" val="46358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GNN</a:t>
            </a:r>
            <a:r>
              <a:rPr lang="zh-CN" altLang="en-US" dirty="0"/>
              <a:t>的提出是将</a:t>
            </a:r>
            <a:r>
              <a:rPr lang="en-US" altLang="zh-CN" dirty="0"/>
              <a:t>NN</a:t>
            </a:r>
            <a:r>
              <a:rPr lang="zh-CN" altLang="en-US" dirty="0"/>
              <a:t>用在图领域处理数据表示，在图中，每个节点为其特征或关系。</a:t>
            </a:r>
            <a:r>
              <a:rPr lang="en-US" altLang="zh-CN" dirty="0"/>
              <a:t>GNN</a:t>
            </a:r>
            <a:r>
              <a:rPr lang="zh-CN" altLang="en-US" dirty="0"/>
              <a:t>的目标是学习一个状态嵌入（</a:t>
            </a:r>
            <a:r>
              <a:rPr lang="en-US" altLang="zh-CN" dirty="0"/>
              <a:t>state embedding</a:t>
            </a:r>
            <a:r>
              <a:rPr lang="zh-CN" altLang="en-US" dirty="0"/>
              <a:t>）</a:t>
            </a:r>
            <a:r>
              <a:rPr lang="en-US" altLang="zh-CN" dirty="0"/>
              <a:t>,</a:t>
            </a:r>
            <a:r>
              <a:rPr lang="zh-CN" altLang="en-US" dirty="0"/>
              <a:t>包含了每个节点的邻接节点的信息。</a:t>
            </a:r>
          </a:p>
        </p:txBody>
      </p:sp>
      <p:sp>
        <p:nvSpPr>
          <p:cNvPr id="4" name="灯片编号占位符 3"/>
          <p:cNvSpPr>
            <a:spLocks noGrp="1"/>
          </p:cNvSpPr>
          <p:nvPr>
            <p:ph type="sldNum" sz="quarter" idx="5"/>
          </p:nvPr>
        </p:nvSpPr>
        <p:spPr/>
        <p:txBody>
          <a:bodyPr/>
          <a:lstStyle/>
          <a:p>
            <a:fld id="{64E61829-E50B-4091-AE21-893680968DF2}" type="slidenum">
              <a:rPr lang="zh-CN" altLang="en-US" smtClean="0"/>
              <a:t>13</a:t>
            </a:fld>
            <a:endParaRPr lang="zh-CN" altLang="en-US"/>
          </a:p>
        </p:txBody>
      </p:sp>
    </p:spTree>
    <p:extLst>
      <p:ext uri="{BB962C8B-B14F-4D97-AF65-F5344CB8AC3E}">
        <p14:creationId xmlns:p14="http://schemas.microsoft.com/office/powerpoint/2010/main" val="1945673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如果放宽 “不动点” </a:t>
            </a:r>
            <a:r>
              <a:rPr lang="en-US" altLang="zh-CN" sz="1200" b="0" i="0" kern="1200" dirty="0">
                <a:solidFill>
                  <a:schemeClr val="tx1"/>
                </a:solidFill>
                <a:effectLst/>
                <a:latin typeface="+mn-lt"/>
                <a:ea typeface="+mn-ea"/>
                <a:cs typeface="+mn-cs"/>
              </a:rPr>
              <a:t>(fixed point)</a:t>
            </a:r>
            <a:r>
              <a:rPr lang="zh-CN" altLang="en-US" sz="1200" b="0" i="0" kern="1200" dirty="0">
                <a:solidFill>
                  <a:schemeClr val="tx1"/>
                </a:solidFill>
                <a:effectLst/>
                <a:latin typeface="+mn-lt"/>
                <a:ea typeface="+mn-ea"/>
                <a:cs typeface="+mn-cs"/>
              </a:rPr>
              <a:t>的假设，那么可以利用多层感知器学习更稳定的表示，并删除迭代更新过程。这是因为，在原始论文中，不同的迭代使用转换函数 </a:t>
            </a:r>
            <a:r>
              <a:rPr lang="en-US" altLang="zh-CN" sz="1200" b="0" i="0" kern="1200" dirty="0">
                <a:solidFill>
                  <a:schemeClr val="tx1"/>
                </a:solidFill>
                <a:effectLst/>
                <a:latin typeface="+mn-lt"/>
                <a:ea typeface="+mn-ea"/>
                <a:cs typeface="+mn-cs"/>
              </a:rPr>
              <a:t>f </a:t>
            </a:r>
            <a:r>
              <a:rPr lang="zh-CN" altLang="en-US" sz="1200" b="0" i="0" kern="1200" dirty="0">
                <a:solidFill>
                  <a:schemeClr val="tx1"/>
                </a:solidFill>
                <a:effectLst/>
                <a:latin typeface="+mn-lt"/>
                <a:ea typeface="+mn-ea"/>
                <a:cs typeface="+mn-cs"/>
              </a:rPr>
              <a:t>的相同参数，而 </a:t>
            </a:r>
            <a:r>
              <a:rPr lang="en-US" altLang="zh-CN" sz="1200" b="0" i="0" kern="1200" dirty="0">
                <a:solidFill>
                  <a:schemeClr val="tx1"/>
                </a:solidFill>
                <a:effectLst/>
                <a:latin typeface="+mn-lt"/>
                <a:ea typeface="+mn-ea"/>
                <a:cs typeface="+mn-cs"/>
              </a:rPr>
              <a:t>MLP </a:t>
            </a:r>
            <a:r>
              <a:rPr lang="zh-CN" altLang="en-US" sz="1200" b="0" i="0" kern="1200" dirty="0">
                <a:solidFill>
                  <a:schemeClr val="tx1"/>
                </a:solidFill>
                <a:effectLst/>
                <a:latin typeface="+mn-lt"/>
                <a:ea typeface="+mn-ea"/>
                <a:cs typeface="+mn-cs"/>
              </a:rPr>
              <a:t>的不同层中的不同参数允许分层特征提取。</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它不能处理边缘信息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例如，知识图中的不同边缘可能表示节点之间的不同关系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不动点会阻碍节点分布的多样性，不适合学习表示节点。</a:t>
            </a:r>
          </a:p>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14</a:t>
            </a:fld>
            <a:endParaRPr lang="zh-CN" altLang="en-US"/>
          </a:p>
        </p:txBody>
      </p:sp>
    </p:spTree>
    <p:extLst>
      <p:ext uri="{BB962C8B-B14F-4D97-AF65-F5344CB8AC3E}">
        <p14:creationId xmlns:p14="http://schemas.microsoft.com/office/powerpoint/2010/main" val="88439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带边信息的图通常指那些带权重或类别的边。两种方法：</a:t>
            </a:r>
            <a:r>
              <a:rPr lang="en-US" altLang="zh-CN" dirty="0"/>
              <a:t>1.</a:t>
            </a:r>
            <a:r>
              <a:rPr lang="zh-CN" altLang="en-US" dirty="0"/>
              <a:t>将图转换为一个二部图，其中一条原始边变为节点，一条原始边拆分为两条新边，连接边节点和起止点的边。</a:t>
            </a:r>
            <a:r>
              <a:rPr lang="en-US" altLang="zh-CN" dirty="0"/>
              <a:t>2.</a:t>
            </a:r>
            <a:r>
              <a:rPr lang="zh-CN" altLang="en-US" dirty="0"/>
              <a:t>在不同类型的边采用不同的权重矩阵。当关联数目很大时，</a:t>
            </a:r>
            <a:r>
              <a:rPr lang="en-US" altLang="zh-CN" dirty="0" err="1"/>
              <a:t>rGCN</a:t>
            </a:r>
            <a:r>
              <a:rPr lang="zh-CN" altLang="en-US" dirty="0"/>
              <a:t>采用两种正则化方法减少参数数量，基本对角线分解，块对角线分解。为获取节点或边的隐状态，传播步数和输出步数尤为重要。依据所采用的信息传递方式，分为四大类。</a:t>
            </a:r>
            <a:r>
              <a:rPr lang="en-US" altLang="zh-CN" dirty="0"/>
              <a:t>1.</a:t>
            </a:r>
            <a:r>
              <a:rPr lang="zh-CN" altLang="en-US" dirty="0"/>
              <a:t>卷积：</a:t>
            </a:r>
            <a:r>
              <a:rPr lang="en-US" altLang="zh-CN" sz="1200" b="0" i="0" kern="1200" dirty="0">
                <a:solidFill>
                  <a:schemeClr val="tx1"/>
                </a:solidFill>
                <a:effectLst/>
                <a:latin typeface="+mn-lt"/>
                <a:ea typeface="+mn-ea"/>
                <a:cs typeface="+mn-cs"/>
              </a:rPr>
              <a:t>GCN</a:t>
            </a:r>
            <a:r>
              <a:rPr lang="zh-CN" altLang="en-US" sz="1200" b="0" i="0" kern="1200" dirty="0">
                <a:solidFill>
                  <a:schemeClr val="tx1"/>
                </a:solidFill>
                <a:effectLst/>
                <a:latin typeface="+mn-lt"/>
                <a:ea typeface="+mn-ea"/>
                <a:cs typeface="+mn-cs"/>
              </a:rPr>
              <a:t>希望将卷积操作应用在图结构数据上，</a:t>
            </a:r>
            <a:r>
              <a:rPr lang="en-US" altLang="zh-CN" sz="1200" b="0" i="0" kern="1200" dirty="0">
                <a:solidFill>
                  <a:schemeClr val="tx1"/>
                </a:solidFill>
                <a:effectLst/>
                <a:latin typeface="+mn-lt"/>
                <a:ea typeface="+mn-ea"/>
                <a:cs typeface="+mn-cs"/>
              </a:rPr>
              <a:t>Spectral Method</a:t>
            </a:r>
            <a:r>
              <a:rPr lang="zh-CN" altLang="en-US" sz="1200" b="0" i="0" kern="1200" dirty="0">
                <a:solidFill>
                  <a:schemeClr val="tx1"/>
                </a:solidFill>
                <a:effectLst/>
                <a:latin typeface="+mn-lt"/>
                <a:ea typeface="+mn-ea"/>
                <a:cs typeface="+mn-cs"/>
              </a:rPr>
              <a:t>使用谱分解的方法，应用图的拉普拉斯矩阵分解进行节点的信息收集。</a:t>
            </a:r>
            <a:r>
              <a:rPr lang="en-US" altLang="zh-CN" sz="1200" b="0" i="0" kern="1200" dirty="0">
                <a:solidFill>
                  <a:schemeClr val="tx1"/>
                </a:solidFill>
                <a:effectLst/>
                <a:latin typeface="+mn-lt"/>
                <a:ea typeface="+mn-ea"/>
                <a:cs typeface="+mn-cs"/>
              </a:rPr>
              <a:t>Spatial Method</a:t>
            </a:r>
            <a:r>
              <a:rPr lang="zh-CN" altLang="en-US" sz="1200" b="0" i="0" kern="1200" dirty="0">
                <a:solidFill>
                  <a:schemeClr val="tx1"/>
                </a:solidFill>
                <a:effectLst/>
                <a:latin typeface="+mn-lt"/>
                <a:ea typeface="+mn-ea"/>
                <a:cs typeface="+mn-cs"/>
              </a:rPr>
              <a:t>直接使用图的拓扑结构，根据图的邻居信息进行信息收集。</a:t>
            </a:r>
            <a:r>
              <a:rPr lang="en-US" altLang="zh-CN" sz="1200" b="0" i="0" kern="1200" dirty="0">
                <a:solidFill>
                  <a:schemeClr val="tx1"/>
                </a:solidFill>
                <a:effectLst/>
                <a:latin typeface="+mn-lt"/>
                <a:ea typeface="+mn-ea"/>
                <a:cs typeface="+mn-cs"/>
              </a:rPr>
              <a:t>2. GAN </a:t>
            </a:r>
            <a:r>
              <a:rPr lang="zh-CN" altLang="en-US" sz="1200" b="0" i="0" kern="1200" dirty="0">
                <a:solidFill>
                  <a:schemeClr val="tx1"/>
                </a:solidFill>
                <a:effectLst/>
                <a:latin typeface="+mn-lt"/>
                <a:ea typeface="+mn-ea"/>
                <a:cs typeface="+mn-cs"/>
              </a:rPr>
              <a:t>致力于将注意力机制应用在图中的信息收集阶段。</a:t>
            </a:r>
            <a:r>
              <a:rPr lang="en-US" altLang="zh-CN" sz="1200" b="0" i="0" kern="1200" dirty="0">
                <a:solidFill>
                  <a:schemeClr val="tx1"/>
                </a:solidFill>
                <a:effectLst/>
                <a:latin typeface="+mn-lt"/>
                <a:ea typeface="+mn-ea"/>
                <a:cs typeface="+mn-cs"/>
              </a:rPr>
              <a:t>3.Gate</a:t>
            </a:r>
            <a:r>
              <a:rPr lang="zh-CN" altLang="en-US" sz="1200" b="0" i="0" kern="1200" dirty="0">
                <a:solidFill>
                  <a:schemeClr val="tx1"/>
                </a:solidFill>
                <a:effectLst/>
                <a:latin typeface="+mn-lt"/>
                <a:ea typeface="+mn-ea"/>
                <a:cs typeface="+mn-cs"/>
              </a:rPr>
              <a:t>将门机制应用于节点更新阶段。</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残差连接。堆叠多层图神经网络可能引起信息平滑的问题，很多工作将残差机制应用于图神经网络中</a:t>
            </a:r>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15</a:t>
            </a:fld>
            <a:endParaRPr lang="zh-CN" altLang="en-US"/>
          </a:p>
        </p:txBody>
      </p:sp>
    </p:spTree>
    <p:extLst>
      <p:ext uri="{BB962C8B-B14F-4D97-AF65-F5344CB8AC3E}">
        <p14:creationId xmlns:p14="http://schemas.microsoft.com/office/powerpoint/2010/main" val="21449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与基础的</a:t>
            </a:r>
            <a:r>
              <a:rPr lang="en-US" altLang="zh-CN" dirty="0"/>
              <a:t>GNN</a:t>
            </a:r>
            <a:r>
              <a:rPr lang="zh-CN" altLang="en-US" dirty="0"/>
              <a:t>相比，</a:t>
            </a:r>
            <a:r>
              <a:rPr lang="en-US" altLang="zh-CN" dirty="0"/>
              <a:t>GCN</a:t>
            </a:r>
            <a:r>
              <a:rPr lang="zh-CN" altLang="en-US" dirty="0"/>
              <a:t>只是在聚合函数上有一些细微的变化。</a:t>
            </a:r>
            <a:r>
              <a:rPr lang="zh-CN" altLang="en-US" sz="1200" b="0" i="0" kern="1200" dirty="0">
                <a:solidFill>
                  <a:schemeClr val="tx1"/>
                </a:solidFill>
                <a:effectLst/>
                <a:latin typeface="+mn-lt"/>
                <a:ea typeface="+mn-ea"/>
                <a:cs typeface="+mn-cs"/>
              </a:rPr>
              <a:t>门控图神经网络主要是解决过深层的图神经网络导致过度平滑的问题，使用</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更新节点状态。在基础的图神经网络上加上了注意力机制，需要去学习每个节点的注意力权重。 </a:t>
            </a:r>
            <a:r>
              <a:rPr lang="en-US" altLang="zh-CN" sz="1200" b="0" i="0" kern="1200" dirty="0">
                <a:solidFill>
                  <a:schemeClr val="tx1"/>
                </a:solidFill>
                <a:effectLst/>
                <a:latin typeface="+mn-lt"/>
                <a:ea typeface="+mn-ea"/>
                <a:cs typeface="+mn-cs"/>
              </a:rPr>
              <a:t>Graph RNN </a:t>
            </a:r>
            <a:r>
              <a:rPr lang="zh-CN" altLang="en-US" sz="1200" b="0" i="0" kern="1200" dirty="0">
                <a:solidFill>
                  <a:schemeClr val="tx1"/>
                </a:solidFill>
                <a:effectLst/>
                <a:latin typeface="+mn-lt"/>
                <a:ea typeface="+mn-ea"/>
                <a:cs typeface="+mn-cs"/>
              </a:rPr>
              <a:t>应用到图生成问题中。他们使用两个 </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，一个用于生成新节点，另一个自回归地为新添加的节点生成边。采用这种分层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架构可以从输入图中高效学习，且时间复杂度也是可接受的。</a:t>
            </a:r>
            <a:r>
              <a:rPr lang="en-US" altLang="zh-CN" sz="1200" b="0" i="0" kern="1200" dirty="0">
                <a:solidFill>
                  <a:schemeClr val="tx1"/>
                </a:solidFill>
                <a:effectLst/>
                <a:latin typeface="+mn-lt"/>
                <a:ea typeface="+mn-ea"/>
                <a:cs typeface="+mn-cs"/>
              </a:rPr>
              <a:t>DGNN</a:t>
            </a:r>
            <a:r>
              <a:rPr lang="zh-CN" altLang="en-US" sz="1200" b="0" i="0" kern="1200" dirty="0">
                <a:solidFill>
                  <a:schemeClr val="tx1"/>
                </a:solidFill>
                <a:effectLst/>
                <a:latin typeface="+mn-lt"/>
                <a:ea typeface="+mn-ea"/>
                <a:cs typeface="+mn-cs"/>
              </a:rPr>
              <a:t>是使用</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来学习动态图中的节点表征。在建立新的边之后，</a:t>
            </a:r>
            <a:r>
              <a:rPr lang="en-US" altLang="zh-CN" sz="1200" b="0" i="0" kern="1200" dirty="0">
                <a:solidFill>
                  <a:schemeClr val="tx1"/>
                </a:solidFill>
                <a:effectLst/>
                <a:latin typeface="+mn-lt"/>
                <a:ea typeface="+mn-ea"/>
                <a:cs typeface="+mn-cs"/>
              </a:rPr>
              <a:t>DGNN </a:t>
            </a:r>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LSTM </a:t>
            </a:r>
            <a:r>
              <a:rPr lang="zh-CN" altLang="en-US" sz="1200" b="0" i="0" kern="1200" dirty="0">
                <a:solidFill>
                  <a:schemeClr val="tx1"/>
                </a:solidFill>
                <a:effectLst/>
                <a:latin typeface="+mn-lt"/>
                <a:ea typeface="+mn-ea"/>
                <a:cs typeface="+mn-cs"/>
              </a:rPr>
              <a:t>更新两个交互节点及其直接近邻的表征。</a:t>
            </a:r>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16</a:t>
            </a:fld>
            <a:endParaRPr lang="zh-CN" altLang="en-US"/>
          </a:p>
        </p:txBody>
      </p:sp>
    </p:spTree>
    <p:extLst>
      <p:ext uri="{BB962C8B-B14F-4D97-AF65-F5344CB8AC3E}">
        <p14:creationId xmlns:p14="http://schemas.microsoft.com/office/powerpoint/2010/main" val="1560716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在结构化场景中，</a:t>
            </a:r>
            <a:r>
              <a:rPr lang="en-US" altLang="zh-CN" dirty="0"/>
              <a:t>GNN </a:t>
            </a:r>
            <a:r>
              <a:rPr lang="zh-CN" altLang="en-US" dirty="0"/>
              <a:t>被广泛应用在社交网络、推荐系统、物理系统、化学分子预测、知识图谱等领域。在非结构领域，文章主要介绍了在图像和文本中的应用。在其他领域，文章介绍了图生成模型以及使用 </a:t>
            </a:r>
            <a:r>
              <a:rPr lang="en-US" altLang="zh-CN" dirty="0"/>
              <a:t>GNN </a:t>
            </a:r>
            <a:r>
              <a:rPr lang="zh-CN" altLang="en-US" dirty="0"/>
              <a:t>来解决组合优化问题的场景。</a:t>
            </a:r>
          </a:p>
        </p:txBody>
      </p:sp>
      <p:sp>
        <p:nvSpPr>
          <p:cNvPr id="4" name="灯片编号占位符 3"/>
          <p:cNvSpPr>
            <a:spLocks noGrp="1"/>
          </p:cNvSpPr>
          <p:nvPr>
            <p:ph type="sldNum" sz="quarter" idx="5"/>
          </p:nvPr>
        </p:nvSpPr>
        <p:spPr/>
        <p:txBody>
          <a:bodyPr/>
          <a:lstStyle/>
          <a:p>
            <a:fld id="{64E61829-E50B-4091-AE21-893680968DF2}" type="slidenum">
              <a:rPr lang="zh-CN" altLang="en-US" smtClean="0"/>
              <a:t>17</a:t>
            </a:fld>
            <a:endParaRPr lang="zh-CN" altLang="en-US"/>
          </a:p>
        </p:txBody>
      </p:sp>
    </p:spTree>
    <p:extLst>
      <p:ext uri="{BB962C8B-B14F-4D97-AF65-F5344CB8AC3E}">
        <p14:creationId xmlns:p14="http://schemas.microsoft.com/office/powerpoint/2010/main" val="4007126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18</a:t>
            </a:fld>
            <a:endParaRPr lang="zh-CN" altLang="en-US"/>
          </a:p>
        </p:txBody>
      </p:sp>
    </p:spTree>
    <p:extLst>
      <p:ext uri="{BB962C8B-B14F-4D97-AF65-F5344CB8AC3E}">
        <p14:creationId xmlns:p14="http://schemas.microsoft.com/office/powerpoint/2010/main" val="1320433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ea"/>
                <a:ea typeface="+mn-ea"/>
              </a:rPr>
              <a:t>推理能力，可解释性，扩展性。我们提出了一种新的基于</a:t>
            </a:r>
            <a:r>
              <a:rPr lang="en-US" altLang="zh-CN" sz="1200" dirty="0" err="1">
                <a:latin typeface="+mn-ea"/>
                <a:ea typeface="+mn-ea"/>
              </a:rPr>
              <a:t>CogQA</a:t>
            </a:r>
            <a:r>
              <a:rPr lang="zh-CN" altLang="en-US" sz="1200" dirty="0">
                <a:latin typeface="+mn-ea"/>
                <a:ea typeface="+mn-ea"/>
              </a:rPr>
              <a:t>的</a:t>
            </a:r>
            <a:r>
              <a:rPr lang="en-US" altLang="zh-CN" sz="1200" dirty="0">
                <a:latin typeface="+mn-ea"/>
                <a:ea typeface="+mn-ea"/>
              </a:rPr>
              <a:t>web</a:t>
            </a:r>
            <a:r>
              <a:rPr lang="zh-CN" altLang="en-US" sz="1200" dirty="0">
                <a:latin typeface="+mn-ea"/>
                <a:ea typeface="+mn-ea"/>
              </a:rPr>
              <a:t>级文档百万个</a:t>
            </a:r>
            <a:r>
              <a:rPr lang="en-US" altLang="zh-CN" sz="1200" dirty="0">
                <a:latin typeface="+mn-ea"/>
                <a:ea typeface="+mn-ea"/>
              </a:rPr>
              <a:t>multi-hop</a:t>
            </a:r>
            <a:r>
              <a:rPr lang="zh-CN" altLang="en-US" sz="1200" dirty="0">
                <a:latin typeface="+mn-ea"/>
                <a:ea typeface="+mn-ea"/>
              </a:rPr>
              <a:t>问答框架。该框架以认知科学的对偶过程理论为基础，通过协调隐式抽取模块</a:t>
            </a:r>
            <a:r>
              <a:rPr lang="en-US" altLang="zh-CN" sz="1200" dirty="0">
                <a:latin typeface="+mn-ea"/>
                <a:ea typeface="+mn-ea"/>
              </a:rPr>
              <a:t>(System 1)</a:t>
            </a:r>
            <a:r>
              <a:rPr lang="zh-CN" altLang="en-US" sz="1200" dirty="0">
                <a:latin typeface="+mn-ea"/>
                <a:ea typeface="+mn-ea"/>
              </a:rPr>
              <a:t>和显式推理模块</a:t>
            </a:r>
            <a:r>
              <a:rPr lang="en-US" altLang="zh-CN" sz="1200" dirty="0">
                <a:latin typeface="+mn-ea"/>
                <a:ea typeface="+mn-ea"/>
              </a:rPr>
              <a:t>(System 2)</a:t>
            </a:r>
            <a:r>
              <a:rPr lang="zh-CN" altLang="en-US" sz="1200" dirty="0">
                <a:latin typeface="+mn-ea"/>
                <a:ea typeface="+mn-ea"/>
              </a:rPr>
              <a:t>，在迭代过程中逐步构建认知图，在给出准确答案的同时，进一步提供了可解释的推理路径。</a:t>
            </a:r>
            <a:r>
              <a:rPr lang="en-US" altLang="zh-CN" sz="1200" dirty="0">
                <a:latin typeface="+mn-ea"/>
                <a:ea typeface="+mn-ea"/>
              </a:rPr>
              <a:t>System1</a:t>
            </a:r>
            <a:r>
              <a:rPr lang="zh-CN" altLang="en-US" sz="1200" dirty="0">
                <a:latin typeface="+mn-ea"/>
                <a:ea typeface="+mn-ea"/>
              </a:rPr>
              <a:t>从段落中抽取到与问题有关的实体和候选答案，并且编码表示。系统一抽取出的“下一跳实体名称”或“答案候选”都将在认知图谱中建立一个新的点，并进行下一步迭代。系统二在认知图谱上进行推理计算，使用</a:t>
            </a:r>
            <a:r>
              <a:rPr lang="en-US" altLang="zh-CN" sz="1200" dirty="0">
                <a:latin typeface="+mn-ea"/>
                <a:ea typeface="+mn-ea"/>
              </a:rPr>
              <a:t>GNN</a:t>
            </a:r>
            <a:r>
              <a:rPr lang="zh-CN" altLang="en-US" sz="1200" dirty="0">
                <a:latin typeface="+mn-ea"/>
                <a:ea typeface="+mn-ea"/>
              </a:rPr>
              <a:t>推理计算</a:t>
            </a:r>
            <a:r>
              <a:rPr lang="en-US" altLang="zh-CN" sz="1200" dirty="0">
                <a:latin typeface="+mn-ea"/>
                <a:ea typeface="+mn-ea"/>
              </a:rPr>
              <a:t>——</a:t>
            </a:r>
            <a:r>
              <a:rPr lang="zh-CN" altLang="en-US" sz="1200" dirty="0">
                <a:latin typeface="+mn-ea"/>
                <a:ea typeface="+mn-ea"/>
              </a:rPr>
              <a:t>每一步迭代，前续节点将变换过的信息传递（</a:t>
            </a:r>
            <a:r>
              <a:rPr lang="en-US" altLang="zh-CN" sz="1200" dirty="0">
                <a:latin typeface="+mn-ea"/>
                <a:ea typeface="+mn-ea"/>
              </a:rPr>
              <a:t>Graph </a:t>
            </a:r>
            <a:r>
              <a:rPr lang="en-US" altLang="zh-CN" sz="1200" dirty="0" err="1">
                <a:latin typeface="+mn-ea"/>
                <a:ea typeface="+mn-ea"/>
              </a:rPr>
              <a:t>MessagePassing</a:t>
            </a:r>
            <a:r>
              <a:rPr lang="zh-CN" altLang="en-US" sz="1200" dirty="0">
                <a:latin typeface="+mn-ea"/>
                <a:ea typeface="+mn-ea"/>
              </a:rPr>
              <a:t>）给下一跳节点，并更新目前的隐表示（</a:t>
            </a:r>
            <a:r>
              <a:rPr lang="en-US" altLang="zh-CN" sz="1200" dirty="0">
                <a:latin typeface="+mn-ea"/>
                <a:ea typeface="+mn-ea"/>
              </a:rPr>
              <a:t>Hidden Representation</a:t>
            </a:r>
            <a:r>
              <a:rPr lang="zh-CN" altLang="en-US" sz="1200" dirty="0">
                <a:latin typeface="+mn-ea"/>
                <a:ea typeface="+mn-ea"/>
              </a:rPr>
              <a:t>）。最终所有的“答案候选”点的隐表示将通过一个带有</a:t>
            </a:r>
            <a:r>
              <a:rPr lang="en-US" altLang="zh-CN" sz="1200" dirty="0" err="1">
                <a:latin typeface="+mn-ea"/>
                <a:ea typeface="+mn-ea"/>
              </a:rPr>
              <a:t>softmax</a:t>
            </a:r>
            <a:r>
              <a:rPr lang="zh-CN" altLang="en-US" sz="1200" dirty="0">
                <a:latin typeface="+mn-ea"/>
                <a:ea typeface="+mn-ea"/>
              </a:rPr>
              <a:t>函数的全连接网络来判断哪个是最终答案。</a:t>
            </a:r>
          </a:p>
        </p:txBody>
      </p:sp>
      <p:sp>
        <p:nvSpPr>
          <p:cNvPr id="4" name="灯片编号占位符 3"/>
          <p:cNvSpPr>
            <a:spLocks noGrp="1"/>
          </p:cNvSpPr>
          <p:nvPr>
            <p:ph type="sldNum" sz="quarter" idx="5"/>
          </p:nvPr>
        </p:nvSpPr>
        <p:spPr/>
        <p:txBody>
          <a:bodyPr/>
          <a:lstStyle/>
          <a:p>
            <a:fld id="{64E61829-E50B-4091-AE21-893680968DF2}" type="slidenum">
              <a:rPr lang="zh-CN" altLang="en-US" smtClean="0"/>
              <a:t>19</a:t>
            </a:fld>
            <a:endParaRPr lang="zh-CN" altLang="en-US"/>
          </a:p>
        </p:txBody>
      </p:sp>
    </p:spTree>
    <p:extLst>
      <p:ext uri="{BB962C8B-B14F-4D97-AF65-F5344CB8AC3E}">
        <p14:creationId xmlns:p14="http://schemas.microsoft.com/office/powerpoint/2010/main" val="154573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2</a:t>
            </a:fld>
            <a:endParaRPr lang="zh-CN" altLang="en-US"/>
          </a:p>
        </p:txBody>
      </p:sp>
    </p:spTree>
    <p:extLst>
      <p:ext uri="{BB962C8B-B14F-4D97-AF65-F5344CB8AC3E}">
        <p14:creationId xmlns:p14="http://schemas.microsoft.com/office/powerpoint/2010/main" val="1491998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20</a:t>
            </a:fld>
            <a:endParaRPr lang="zh-CN" altLang="en-US"/>
          </a:p>
        </p:txBody>
      </p:sp>
    </p:spTree>
    <p:extLst>
      <p:ext uri="{BB962C8B-B14F-4D97-AF65-F5344CB8AC3E}">
        <p14:creationId xmlns:p14="http://schemas.microsoft.com/office/powerpoint/2010/main" val="216418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基于异构图推理的</a:t>
            </a:r>
            <a:r>
              <a:rPr lang="en-US" altLang="zh-CN" sz="1200" b="0" i="0" kern="1200" dirty="0">
                <a:solidFill>
                  <a:schemeClr val="tx1"/>
                </a:solidFill>
                <a:effectLst/>
                <a:latin typeface="+mn-lt"/>
                <a:ea typeface="+mn-ea"/>
                <a:cs typeface="+mn-cs"/>
              </a:rPr>
              <a:t>multi-hop QA1.</a:t>
            </a:r>
            <a:r>
              <a:rPr lang="zh-CN" altLang="en-US" sz="1200" b="0" i="0" kern="1200" dirty="0">
                <a:solidFill>
                  <a:schemeClr val="tx1"/>
                </a:solidFill>
                <a:effectLst/>
                <a:latin typeface="+mn-lt"/>
                <a:ea typeface="+mn-ea"/>
                <a:cs typeface="+mn-cs"/>
              </a:rPr>
              <a:t>节点包含多粒度信息，即候选答案</a:t>
            </a:r>
            <a:r>
              <a:rPr lang="en-US" altLang="zh-CN" sz="1200" b="0" i="0" kern="1200" dirty="0">
                <a:solidFill>
                  <a:schemeClr val="tx1"/>
                </a:solidFill>
                <a:effectLst/>
                <a:latin typeface="+mn-lt"/>
                <a:ea typeface="+mn-ea"/>
                <a:cs typeface="+mn-cs"/>
              </a:rPr>
              <a:t>(candidate)</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(support document)</a:t>
            </a:r>
            <a:r>
              <a:rPr lang="zh-CN" altLang="en-US" sz="1200" b="0" i="0" kern="1200" dirty="0">
                <a:solidFill>
                  <a:schemeClr val="tx1"/>
                </a:solidFill>
                <a:effectLst/>
                <a:latin typeface="+mn-lt"/>
                <a:ea typeface="+mn-ea"/>
                <a:cs typeface="+mn-cs"/>
              </a:rPr>
              <a:t>、实体</a:t>
            </a:r>
            <a:r>
              <a:rPr lang="en-US" altLang="zh-CN" sz="1200" b="0" i="0" kern="1200" dirty="0">
                <a:solidFill>
                  <a:schemeClr val="tx1"/>
                </a:solidFill>
                <a:effectLst/>
                <a:latin typeface="+mn-lt"/>
                <a:ea typeface="+mn-ea"/>
                <a:cs typeface="+mn-cs"/>
              </a:rPr>
              <a:t>(entity)</a:t>
            </a:r>
            <a:r>
              <a:rPr lang="zh-CN" altLang="en-US" sz="1200" b="0" i="0" kern="1200" dirty="0">
                <a:solidFill>
                  <a:schemeClr val="tx1"/>
                </a:solidFill>
                <a:effectLst/>
                <a:latin typeface="+mn-lt"/>
                <a:ea typeface="+mn-ea"/>
                <a:cs typeface="+mn-cs"/>
              </a:rPr>
              <a:t>三种类型的节点，并同时使用</a:t>
            </a:r>
            <a:r>
              <a:rPr lang="en-US" altLang="zh-CN" sz="1200" b="0" i="0" kern="1200" dirty="0">
                <a:solidFill>
                  <a:schemeClr val="tx1"/>
                </a:solidFill>
                <a:effectLst/>
                <a:latin typeface="+mn-lt"/>
                <a:ea typeface="+mn-ea"/>
                <a:cs typeface="+mn-cs"/>
              </a:rPr>
              <a:t>co-attention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self-attention</a:t>
            </a:r>
            <a:r>
              <a:rPr lang="zh-CN" altLang="en-US" sz="1200" b="0" i="0" kern="1200" dirty="0">
                <a:solidFill>
                  <a:schemeClr val="tx1"/>
                </a:solidFill>
                <a:effectLst/>
                <a:latin typeface="+mn-lt"/>
                <a:ea typeface="+mn-ea"/>
                <a:cs typeface="+mn-cs"/>
              </a:rPr>
              <a:t>来学习</a:t>
            </a:r>
            <a:r>
              <a:rPr lang="en-US" altLang="zh-CN" sz="1200" b="0" i="0" kern="1200" dirty="0">
                <a:solidFill>
                  <a:schemeClr val="tx1"/>
                </a:solidFill>
                <a:effectLst/>
                <a:latin typeface="+mn-lt"/>
                <a:ea typeface="+mn-ea"/>
                <a:cs typeface="+mn-cs"/>
              </a:rPr>
              <a:t>query</a:t>
            </a:r>
            <a:r>
              <a:rPr lang="zh-CN" altLang="en-US" sz="1200" b="0" i="0" kern="1200" dirty="0">
                <a:solidFill>
                  <a:schemeClr val="tx1"/>
                </a:solidFill>
                <a:effectLst/>
                <a:latin typeface="+mn-lt"/>
                <a:ea typeface="+mn-ea"/>
                <a:cs typeface="+mn-cs"/>
              </a:rPr>
              <a:t>感知的初始节点表示。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节点间的边由多种节点间的交互关系确定。三个部分：</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用基于 </a:t>
            </a:r>
            <a:r>
              <a:rPr lang="en-US" altLang="zh-CN" sz="1200" b="0" i="0" kern="1200" dirty="0">
                <a:solidFill>
                  <a:schemeClr val="tx1"/>
                </a:solidFill>
                <a:effectLst/>
                <a:latin typeface="+mn-lt"/>
                <a:ea typeface="+mn-ea"/>
                <a:cs typeface="+mn-cs"/>
              </a:rPr>
              <a:t>co-attention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self-attention </a:t>
            </a:r>
            <a:r>
              <a:rPr lang="zh-CN" altLang="en-US" sz="1200" b="0" i="0" kern="1200" dirty="0">
                <a:solidFill>
                  <a:schemeClr val="tx1"/>
                </a:solidFill>
                <a:effectLst/>
                <a:latin typeface="+mn-lt"/>
                <a:ea typeface="+mn-ea"/>
                <a:cs typeface="+mn-cs"/>
              </a:rPr>
              <a:t>的上下文编码方法初始化</a:t>
            </a:r>
            <a:r>
              <a:rPr lang="en-US" altLang="zh-CN" sz="1200" b="0" i="0" kern="1200" dirty="0">
                <a:solidFill>
                  <a:schemeClr val="tx1"/>
                </a:solidFill>
                <a:effectLst/>
                <a:latin typeface="+mn-lt"/>
                <a:ea typeface="+mn-ea"/>
                <a:cs typeface="+mn-cs"/>
              </a:rPr>
              <a:t>HDE </a:t>
            </a:r>
            <a:r>
              <a:rPr lang="zh-CN" altLang="en-US" sz="1200" b="0" i="0" kern="1200" dirty="0">
                <a:solidFill>
                  <a:schemeClr val="tx1"/>
                </a:solidFill>
                <a:effectLst/>
                <a:latin typeface="+mn-lt"/>
                <a:ea typeface="+mn-ea"/>
                <a:cs typeface="+mn-cs"/>
              </a:rPr>
              <a:t>图表示；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通过基于</a:t>
            </a:r>
            <a:r>
              <a:rPr lang="en-US" altLang="zh-CN" sz="1200" b="0" i="0" kern="1200" dirty="0">
                <a:solidFill>
                  <a:schemeClr val="tx1"/>
                </a:solidFill>
                <a:effectLst/>
                <a:latin typeface="+mn-lt"/>
                <a:ea typeface="+mn-ea"/>
                <a:cs typeface="+mn-cs"/>
              </a:rPr>
              <a:t>GNN</a:t>
            </a:r>
            <a:r>
              <a:rPr lang="zh-CN" altLang="en-US" sz="1200" b="0" i="0" kern="1200" dirty="0">
                <a:solidFill>
                  <a:schemeClr val="tx1"/>
                </a:solidFill>
                <a:effectLst/>
                <a:latin typeface="+mn-lt"/>
                <a:ea typeface="+mn-ea"/>
                <a:cs typeface="+mn-cs"/>
              </a:rPr>
              <a:t>的消息传递算法进行推理；</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基于更新后的节点表示打分。</a:t>
            </a:r>
          </a:p>
          <a:p>
            <a:pPr marL="0" indent="0">
              <a:buNone/>
            </a:pPr>
            <a:endParaRPr lang="en-US" altLang="zh-CN" sz="1200" b="0" i="0" kern="1200" dirty="0">
              <a:solidFill>
                <a:schemeClr val="tx1"/>
              </a:solidFill>
              <a:effectLst/>
              <a:latin typeface="+mn-lt"/>
              <a:ea typeface="+mn-ea"/>
              <a:cs typeface="+mn-cs"/>
            </a:endParaRPr>
          </a:p>
          <a:p>
            <a:pPr marL="0" indent="0">
              <a:buNone/>
            </a:pPr>
            <a:r>
              <a:rPr lang="en-US" altLang="zh-CN" dirty="0"/>
              <a:t>HDE</a:t>
            </a:r>
            <a:r>
              <a:rPr lang="zh-CN" altLang="en-US" dirty="0"/>
              <a:t>图的优点是它包含不同粒度级别的信息，包括特定文档上下文中的候选信息、文档和实体。我们提出的模型可以对</a:t>
            </a:r>
            <a:r>
              <a:rPr lang="en-US" altLang="zh-CN" dirty="0"/>
              <a:t>HDE</a:t>
            </a:r>
            <a:r>
              <a:rPr lang="zh-CN" altLang="en-US" dirty="0"/>
              <a:t>图进行推理，节点表示由基于</a:t>
            </a:r>
            <a:r>
              <a:rPr lang="en-US" altLang="zh-CN" dirty="0"/>
              <a:t>co-attention </a:t>
            </a:r>
            <a:r>
              <a:rPr lang="zh-CN" altLang="en-US" dirty="0"/>
              <a:t>和 </a:t>
            </a:r>
            <a:r>
              <a:rPr lang="en-US" altLang="zh-CN" dirty="0"/>
              <a:t>self-attention</a:t>
            </a:r>
            <a:r>
              <a:rPr lang="zh-CN" altLang="en-US" dirty="0"/>
              <a:t>的上下文编码器初始化。我们使用基于图神经网络</a:t>
            </a:r>
            <a:r>
              <a:rPr lang="en-US" altLang="zh-CN" dirty="0"/>
              <a:t>(GNN)</a:t>
            </a:r>
            <a:r>
              <a:rPr lang="zh-CN" altLang="en-US" dirty="0"/>
              <a:t>的消息传递算法，在提出的</a:t>
            </a:r>
            <a:r>
              <a:rPr lang="en-US" altLang="zh-CN" dirty="0"/>
              <a:t>HDE</a:t>
            </a:r>
            <a:r>
              <a:rPr lang="zh-CN" altLang="en-US" dirty="0"/>
              <a:t>图上累积</a:t>
            </a:r>
            <a:r>
              <a:rPr lang="en-US" altLang="zh-CN" dirty="0"/>
              <a:t>evidence</a:t>
            </a:r>
            <a:r>
              <a:rPr lang="zh-CN" altLang="en-US" dirty="0"/>
              <a:t>。通过对</a:t>
            </a:r>
            <a:r>
              <a:rPr lang="en-US" altLang="zh-CN" dirty="0" err="1"/>
              <a:t>Qangaroo</a:t>
            </a:r>
            <a:r>
              <a:rPr lang="en-US" altLang="zh-CN" dirty="0"/>
              <a:t> WIKIHOP</a:t>
            </a:r>
            <a:r>
              <a:rPr lang="zh-CN" altLang="en-US" dirty="0"/>
              <a:t>数据集的</a:t>
            </a:r>
            <a:r>
              <a:rPr lang="en-US" altLang="zh-CN" dirty="0"/>
              <a:t>blind</a:t>
            </a:r>
            <a:r>
              <a:rPr lang="zh-CN" altLang="en-US" dirty="0"/>
              <a:t>测试集的评估，我们的基于</a:t>
            </a:r>
            <a:r>
              <a:rPr lang="en-US" altLang="zh-CN" dirty="0"/>
              <a:t>HDE</a:t>
            </a:r>
            <a:r>
              <a:rPr lang="zh-CN" altLang="en-US" dirty="0"/>
              <a:t>图的单模型给出了具有竞争力的结果，并且集成模型达到了最先进的性能。</a:t>
            </a:r>
          </a:p>
        </p:txBody>
      </p:sp>
      <p:sp>
        <p:nvSpPr>
          <p:cNvPr id="4" name="灯片编号占位符 3"/>
          <p:cNvSpPr>
            <a:spLocks noGrp="1"/>
          </p:cNvSpPr>
          <p:nvPr>
            <p:ph type="sldNum" sz="quarter" idx="5"/>
          </p:nvPr>
        </p:nvSpPr>
        <p:spPr/>
        <p:txBody>
          <a:bodyPr/>
          <a:lstStyle/>
          <a:p>
            <a:fld id="{64E61829-E50B-4091-AE21-893680968DF2}" type="slidenum">
              <a:rPr lang="zh-CN" altLang="en-US" smtClean="0"/>
              <a:t>21</a:t>
            </a:fld>
            <a:endParaRPr lang="zh-CN" altLang="en-US"/>
          </a:p>
        </p:txBody>
      </p:sp>
    </p:spTree>
    <p:extLst>
      <p:ext uri="{BB962C8B-B14F-4D97-AF65-F5344CB8AC3E}">
        <p14:creationId xmlns:p14="http://schemas.microsoft.com/office/powerpoint/2010/main" val="1525208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22</a:t>
            </a:fld>
            <a:endParaRPr lang="zh-CN" altLang="en-US"/>
          </a:p>
        </p:txBody>
      </p:sp>
    </p:spTree>
    <p:extLst>
      <p:ext uri="{BB962C8B-B14F-4D97-AF65-F5344CB8AC3E}">
        <p14:creationId xmlns:p14="http://schemas.microsoft.com/office/powerpoint/2010/main" val="2211198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文档与候选答案：候选答案出现在文档中则边存在；</a:t>
            </a:r>
            <a:r>
              <a:rPr lang="en-US" altLang="zh-CN" dirty="0"/>
              <a:t>2. </a:t>
            </a:r>
            <a:r>
              <a:rPr lang="zh-CN" altLang="en-US" dirty="0"/>
              <a:t>文档与实体：若该实体是从该文档中抽取出的则边存在；</a:t>
            </a:r>
            <a:r>
              <a:rPr lang="en-US" altLang="zh-CN" dirty="0"/>
              <a:t>3. </a:t>
            </a:r>
            <a:r>
              <a:rPr lang="zh-CN" altLang="en-US" dirty="0"/>
              <a:t>候选答案和实体：如果实体是候选答案的</a:t>
            </a:r>
            <a:r>
              <a:rPr lang="en-US" altLang="zh-CN" dirty="0"/>
              <a:t>mention</a:t>
            </a:r>
            <a:r>
              <a:rPr lang="zh-CN" altLang="en-US" dirty="0"/>
              <a:t>，则边存在；</a:t>
            </a:r>
            <a:r>
              <a:rPr lang="en-US" altLang="zh-CN" dirty="0"/>
              <a:t>4. </a:t>
            </a:r>
            <a:r>
              <a:rPr lang="zh-CN" altLang="en-US" dirty="0"/>
              <a:t>实体与实体：若两实体是从同一篇文章中抽取出的则边存在；</a:t>
            </a:r>
            <a:r>
              <a:rPr lang="en-US" altLang="zh-CN" dirty="0"/>
              <a:t>5. </a:t>
            </a:r>
            <a:r>
              <a:rPr lang="zh-CN" altLang="en-US" dirty="0"/>
              <a:t>若两实体是同一个候选答案或 </a:t>
            </a:r>
            <a:r>
              <a:rPr lang="en-US" altLang="zh-CN" dirty="0"/>
              <a:t>query subject </a:t>
            </a:r>
            <a:r>
              <a:rPr lang="zh-CN" altLang="en-US" dirty="0"/>
              <a:t>的 </a:t>
            </a:r>
            <a:r>
              <a:rPr lang="en-US" altLang="zh-CN" dirty="0"/>
              <a:t>mention</a:t>
            </a:r>
            <a:r>
              <a:rPr lang="zh-CN" altLang="en-US" dirty="0"/>
              <a:t>，则边也存在；</a:t>
            </a:r>
          </a:p>
          <a:p>
            <a:r>
              <a:rPr lang="en-US" altLang="zh-CN" dirty="0"/>
              <a:t>6. </a:t>
            </a:r>
            <a:r>
              <a:rPr lang="zh-CN" altLang="en-US" dirty="0"/>
              <a:t>所有候选答案互相连接；</a:t>
            </a:r>
            <a:r>
              <a:rPr lang="en-US" altLang="zh-CN" dirty="0"/>
              <a:t>7. </a:t>
            </a:r>
            <a:r>
              <a:rPr lang="zh-CN" altLang="en-US" dirty="0"/>
              <a:t>连接不满足上述条件的实体。</a:t>
            </a:r>
          </a:p>
        </p:txBody>
      </p:sp>
      <p:sp>
        <p:nvSpPr>
          <p:cNvPr id="4" name="灯片编号占位符 3"/>
          <p:cNvSpPr>
            <a:spLocks noGrp="1"/>
          </p:cNvSpPr>
          <p:nvPr>
            <p:ph type="sldNum" sz="quarter" idx="5"/>
          </p:nvPr>
        </p:nvSpPr>
        <p:spPr/>
        <p:txBody>
          <a:bodyPr/>
          <a:lstStyle/>
          <a:p>
            <a:fld id="{64E61829-E50B-4091-AE21-893680968DF2}" type="slidenum">
              <a:rPr lang="zh-CN" altLang="en-US" smtClean="0"/>
              <a:t>23</a:t>
            </a:fld>
            <a:endParaRPr lang="zh-CN" altLang="en-US"/>
          </a:p>
        </p:txBody>
      </p:sp>
    </p:spTree>
    <p:extLst>
      <p:ext uri="{BB962C8B-B14F-4D97-AF65-F5344CB8AC3E}">
        <p14:creationId xmlns:p14="http://schemas.microsoft.com/office/powerpoint/2010/main" val="2055909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24</a:t>
            </a:fld>
            <a:endParaRPr lang="zh-CN" altLang="en-US"/>
          </a:p>
        </p:txBody>
      </p:sp>
    </p:spTree>
    <p:extLst>
      <p:ext uri="{BB962C8B-B14F-4D97-AF65-F5344CB8AC3E}">
        <p14:creationId xmlns:p14="http://schemas.microsoft.com/office/powerpoint/2010/main" val="2865691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堆叠多层的</a:t>
            </a:r>
            <a:r>
              <a:rPr lang="en-US" altLang="zh-CN" dirty="0"/>
              <a:t>GNN</a:t>
            </a:r>
            <a:r>
              <a:rPr lang="zh-CN" altLang="en-US" dirty="0"/>
              <a:t>会导致</a:t>
            </a:r>
            <a:r>
              <a:rPr lang="en-US" altLang="zh-CN" dirty="0"/>
              <a:t>over-smoothing</a:t>
            </a:r>
            <a:r>
              <a:rPr lang="zh-CN" altLang="en-US" dirty="0"/>
              <a:t>，即所有节点将收敛于一个值。这是</a:t>
            </a:r>
            <a:r>
              <a:rPr lang="en-US" altLang="zh-CN" dirty="0"/>
              <a:t>GNN</a:t>
            </a:r>
            <a:r>
              <a:rPr lang="zh-CN" altLang="en-US" dirty="0"/>
              <a:t>一大局限性。</a:t>
            </a:r>
            <a:r>
              <a:rPr lang="en-US" altLang="zh-CN" dirty="0"/>
              <a:t>2)</a:t>
            </a:r>
            <a:r>
              <a:rPr lang="zh-CN" altLang="en-US" sz="1200" b="0" i="0" kern="1200" dirty="0">
                <a:solidFill>
                  <a:schemeClr val="tx1"/>
                </a:solidFill>
                <a:effectLst/>
                <a:latin typeface="+mn-lt"/>
                <a:ea typeface="+mn-ea"/>
                <a:cs typeface="+mn-cs"/>
              </a:rPr>
              <a:t>静态图是稳定的，因此可以有效建模，而当边或者节点出现或者消失的时候，</a:t>
            </a:r>
            <a:r>
              <a:rPr lang="en-US" altLang="zh-CN" sz="1200" b="0" i="0" kern="1200" dirty="0">
                <a:solidFill>
                  <a:schemeClr val="tx1"/>
                </a:solidFill>
                <a:effectLst/>
                <a:latin typeface="+mn-lt"/>
                <a:ea typeface="+mn-ea"/>
                <a:cs typeface="+mn-cs"/>
              </a:rPr>
              <a:t>GNN</a:t>
            </a:r>
            <a:r>
              <a:rPr lang="zh-CN" altLang="en-US" sz="1200" b="0" i="0" kern="1200" dirty="0">
                <a:solidFill>
                  <a:schemeClr val="tx1"/>
                </a:solidFill>
                <a:effectLst/>
                <a:latin typeface="+mn-lt"/>
                <a:ea typeface="+mn-ea"/>
                <a:cs typeface="+mn-cs"/>
              </a:rPr>
              <a:t>不能自适应变化。</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）没有一种好的方法从非结构化数据中生成一张图。</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）时间复杂度过高，在大数据环境中很难使用。</a:t>
            </a:r>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25</a:t>
            </a:fld>
            <a:endParaRPr lang="zh-CN" altLang="en-US"/>
          </a:p>
        </p:txBody>
      </p:sp>
    </p:spTree>
    <p:extLst>
      <p:ext uri="{BB962C8B-B14F-4D97-AF65-F5344CB8AC3E}">
        <p14:creationId xmlns:p14="http://schemas.microsoft.com/office/powerpoint/2010/main" val="2392246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GRNN</a:t>
            </a:r>
            <a:r>
              <a:rPr lang="zh-CN" altLang="en-US" dirty="0"/>
              <a:t>比</a:t>
            </a:r>
            <a:r>
              <a:rPr lang="en-US" altLang="zh-CN" dirty="0"/>
              <a:t>GCN</a:t>
            </a:r>
            <a:r>
              <a:rPr lang="zh-CN" altLang="en-US" dirty="0"/>
              <a:t>能够容忍更多迭代次数</a:t>
            </a:r>
          </a:p>
        </p:txBody>
      </p:sp>
      <p:sp>
        <p:nvSpPr>
          <p:cNvPr id="4" name="灯片编号占位符 3"/>
          <p:cNvSpPr>
            <a:spLocks noGrp="1"/>
          </p:cNvSpPr>
          <p:nvPr>
            <p:ph type="sldNum" sz="quarter" idx="5"/>
          </p:nvPr>
        </p:nvSpPr>
        <p:spPr/>
        <p:txBody>
          <a:bodyPr/>
          <a:lstStyle/>
          <a:p>
            <a:fld id="{64E61829-E50B-4091-AE21-893680968DF2}" type="slidenum">
              <a:rPr lang="zh-CN" altLang="en-US" smtClean="0"/>
              <a:t>26</a:t>
            </a:fld>
            <a:endParaRPr lang="zh-CN" altLang="en-US"/>
          </a:p>
        </p:txBody>
      </p:sp>
    </p:spTree>
    <p:extLst>
      <p:ext uri="{BB962C8B-B14F-4D97-AF65-F5344CB8AC3E}">
        <p14:creationId xmlns:p14="http://schemas.microsoft.com/office/powerpoint/2010/main" val="3770318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27</a:t>
            </a:fld>
            <a:endParaRPr lang="zh-CN" altLang="en-US"/>
          </a:p>
        </p:txBody>
      </p:sp>
    </p:spTree>
    <p:extLst>
      <p:ext uri="{BB962C8B-B14F-4D97-AF65-F5344CB8AC3E}">
        <p14:creationId xmlns:p14="http://schemas.microsoft.com/office/powerpoint/2010/main" val="1940359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3</a:t>
            </a:fld>
            <a:endParaRPr lang="zh-CN" altLang="en-US"/>
          </a:p>
        </p:txBody>
      </p:sp>
    </p:spTree>
    <p:extLst>
      <p:ext uri="{BB962C8B-B14F-4D97-AF65-F5344CB8AC3E}">
        <p14:creationId xmlns:p14="http://schemas.microsoft.com/office/powerpoint/2010/main" val="2588560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4</a:t>
            </a:fld>
            <a:endParaRPr lang="zh-CN" altLang="en-US"/>
          </a:p>
        </p:txBody>
      </p:sp>
    </p:spTree>
    <p:extLst>
      <p:ext uri="{BB962C8B-B14F-4D97-AF65-F5344CB8AC3E}">
        <p14:creationId xmlns:p14="http://schemas.microsoft.com/office/powerpoint/2010/main" val="3376116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Billion nodes</a:t>
            </a:r>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5</a:t>
            </a:fld>
            <a:endParaRPr lang="zh-CN" altLang="en-US"/>
          </a:p>
        </p:txBody>
      </p:sp>
    </p:spTree>
    <p:extLst>
      <p:ext uri="{BB962C8B-B14F-4D97-AF65-F5344CB8AC3E}">
        <p14:creationId xmlns:p14="http://schemas.microsoft.com/office/powerpoint/2010/main" val="290431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Provide general learning solutions to various tasks over a diverse range of complex networks.</a:t>
            </a:r>
            <a:r>
              <a:rPr lang="zh-CN" altLang="en-US" sz="1200" b="0" i="0" kern="1200" dirty="0">
                <a:solidFill>
                  <a:schemeClr val="tx1"/>
                </a:solidFill>
                <a:effectLst/>
                <a:latin typeface="+mn-lt"/>
                <a:ea typeface="+mn-ea"/>
                <a:cs typeface="+mn-cs"/>
              </a:rPr>
              <a:t>为各种复杂网络中的各种任务提供通用的学习解决方案。</a:t>
            </a:r>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6</a:t>
            </a:fld>
            <a:endParaRPr lang="zh-CN" altLang="en-US"/>
          </a:p>
        </p:txBody>
      </p:sp>
    </p:spTree>
    <p:extLst>
      <p:ext uri="{BB962C8B-B14F-4D97-AF65-F5344CB8AC3E}">
        <p14:creationId xmlns:p14="http://schemas.microsoft.com/office/powerpoint/2010/main" val="143762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Topology</a:t>
            </a:r>
            <a:r>
              <a:rPr lang="zh-CN" altLang="en-US" dirty="0"/>
              <a:t>不适合</a:t>
            </a:r>
            <a:r>
              <a:rPr lang="en-US" altLang="zh-CN" dirty="0"/>
              <a:t>ML</a:t>
            </a:r>
            <a:r>
              <a:rPr lang="zh-CN" altLang="en-US" dirty="0"/>
              <a:t>方法，转换到</a:t>
            </a:r>
            <a:r>
              <a:rPr lang="en-US" altLang="zh-CN" dirty="0"/>
              <a:t>vector space </a:t>
            </a:r>
            <a:r>
              <a:rPr lang="zh-CN" altLang="en-US" dirty="0"/>
              <a:t>，还要维持图的各类关系。</a:t>
            </a:r>
          </a:p>
        </p:txBody>
      </p:sp>
      <p:sp>
        <p:nvSpPr>
          <p:cNvPr id="4" name="灯片编号占位符 3"/>
          <p:cNvSpPr>
            <a:spLocks noGrp="1"/>
          </p:cNvSpPr>
          <p:nvPr>
            <p:ph type="sldNum" sz="quarter" idx="5"/>
          </p:nvPr>
        </p:nvSpPr>
        <p:spPr/>
        <p:txBody>
          <a:bodyPr/>
          <a:lstStyle/>
          <a:p>
            <a:fld id="{64E61829-E50B-4091-AE21-893680968DF2}" type="slidenum">
              <a:rPr lang="zh-CN" altLang="en-US" smtClean="0"/>
              <a:t>7</a:t>
            </a:fld>
            <a:endParaRPr lang="zh-CN" altLang="en-US"/>
          </a:p>
        </p:txBody>
      </p:sp>
    </p:spTree>
    <p:extLst>
      <p:ext uri="{BB962C8B-B14F-4D97-AF65-F5344CB8AC3E}">
        <p14:creationId xmlns:p14="http://schemas.microsoft.com/office/powerpoint/2010/main" val="3151759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8</a:t>
            </a:fld>
            <a:endParaRPr lang="zh-CN" altLang="en-US"/>
          </a:p>
        </p:txBody>
      </p:sp>
    </p:spTree>
    <p:extLst>
      <p:ext uri="{BB962C8B-B14F-4D97-AF65-F5344CB8AC3E}">
        <p14:creationId xmlns:p14="http://schemas.microsoft.com/office/powerpoint/2010/main" val="404013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E61829-E50B-4091-AE21-893680968DF2}" type="slidenum">
              <a:rPr lang="zh-CN" altLang="en-US" smtClean="0"/>
              <a:t>9</a:t>
            </a:fld>
            <a:endParaRPr lang="zh-CN" altLang="en-US"/>
          </a:p>
        </p:txBody>
      </p:sp>
    </p:spTree>
    <p:extLst>
      <p:ext uri="{BB962C8B-B14F-4D97-AF65-F5344CB8AC3E}">
        <p14:creationId xmlns:p14="http://schemas.microsoft.com/office/powerpoint/2010/main" val="381887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E0202-CF07-4CE3-9B06-248522A7C9C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1C83BA-9D58-4A7C-8329-9DD78222C9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9C88012-6D33-4B13-BF33-61CABE173E8C}"/>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E7D8EA67-3AD3-4EA0-B09F-2B49D6B084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D85C0-27DB-4AA7-A58B-CF404A79D23C}"/>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239145951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3FEB4-74F6-4998-93D0-6F46AC51DB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9B0E14-CE5B-4473-865D-61C19510C0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842D53-0A5D-415A-9AED-9E175F527658}"/>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AFFE2EFD-5572-48A5-B370-5BB5597579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984E88-69BF-4D63-BE90-989870C37534}"/>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335636261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3A8ADB-1A29-4FB9-AE7A-ED9AF09B207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4D3196-A0D2-4014-A87E-87164CE83F5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900BF8-9590-4A89-BAA5-C37B7ACDA36F}"/>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51A93537-7FB2-4EBC-81F5-1C496001AB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A45934-5EED-4B0C-9DDD-A7818DE9B4A6}"/>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129444398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26860EA-C313-45B3-979D-76F40048CC74}"/>
              </a:ext>
            </a:extLst>
          </p:cNvPr>
          <p:cNvGrpSpPr/>
          <p:nvPr userDrawn="1"/>
        </p:nvGrpSpPr>
        <p:grpSpPr>
          <a:xfrm rot="20932037" flipH="1">
            <a:off x="10437887" y="5321909"/>
            <a:ext cx="1804027" cy="1603342"/>
            <a:chOff x="176073" y="436443"/>
            <a:chExt cx="3814267" cy="3954252"/>
          </a:xfrm>
        </p:grpSpPr>
        <p:sp>
          <p:nvSpPr>
            <p:cNvPr id="3" name="等腰三角形 2">
              <a:extLst>
                <a:ext uri="{FF2B5EF4-FFF2-40B4-BE49-F238E27FC236}">
                  <a16:creationId xmlns:a16="http://schemas.microsoft.com/office/drawing/2014/main" id="{561CA3BB-F80E-418F-ADB5-E0110BF4BEFB}"/>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a:extLst>
                <a:ext uri="{FF2B5EF4-FFF2-40B4-BE49-F238E27FC236}">
                  <a16:creationId xmlns:a16="http://schemas.microsoft.com/office/drawing/2014/main" id="{D701EBF0-30B9-4D3E-8154-93EA2F6F010F}"/>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64B10D3D-3983-46DD-9928-42C885C3929A}"/>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a:extLst>
              <a:ext uri="{FF2B5EF4-FFF2-40B4-BE49-F238E27FC236}">
                <a16:creationId xmlns:a16="http://schemas.microsoft.com/office/drawing/2014/main" id="{D3DD3A87-A987-4CB6-A729-CF8671512F78}"/>
              </a:ext>
            </a:extLst>
          </p:cNvPr>
          <p:cNvGrpSpPr/>
          <p:nvPr userDrawn="1"/>
        </p:nvGrpSpPr>
        <p:grpSpPr>
          <a:xfrm rot="667963">
            <a:off x="108807" y="165330"/>
            <a:ext cx="1804027" cy="1603342"/>
            <a:chOff x="176073" y="436443"/>
            <a:chExt cx="3814267" cy="3954252"/>
          </a:xfrm>
        </p:grpSpPr>
        <p:sp>
          <p:nvSpPr>
            <p:cNvPr id="7" name="等腰三角形 6">
              <a:extLst>
                <a:ext uri="{FF2B5EF4-FFF2-40B4-BE49-F238E27FC236}">
                  <a16:creationId xmlns:a16="http://schemas.microsoft.com/office/drawing/2014/main" id="{F4E330F3-050F-45AC-886E-396F469BC8DD}"/>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150118B7-AB8C-4A02-A326-0E65F009324A}"/>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38848993-8791-4510-A3B8-5E1793B19A6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92309554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943C9-0F47-4B94-B6C9-8EF4B53960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EA4B20-E8FA-493C-9ECF-4D385ADD2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FFCD60-3A2D-4CE2-9F1E-7C54442D5C61}"/>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45BB85B8-5EF1-40A6-A1F5-970C24CAFD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B532B-1BC7-4D4D-B315-FB54F8C5546A}"/>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11289744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A521E-9303-4AD5-8714-D5E01FA5718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65FF87-28E5-4FF1-ADA1-59F9E2DCB7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24895E3-FCB4-4965-A894-8656E821CF5D}"/>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7D7907B2-8365-49B2-A4B5-E7F78F3839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D4B052-6411-4F2C-B862-ABBEF1EB405C}"/>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155879892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60C44-5783-4A8A-819F-23018CE103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39CAEE4-EACE-4B37-8ABB-734DB1D2D64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858DB-734C-44F9-8A26-9C3631DD86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528712-35AD-4B92-8F03-91669A03581C}"/>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6" name="页脚占位符 5">
            <a:extLst>
              <a:ext uri="{FF2B5EF4-FFF2-40B4-BE49-F238E27FC236}">
                <a16:creationId xmlns:a16="http://schemas.microsoft.com/office/drawing/2014/main" id="{3FAE8FB0-AA9F-4A49-B7FC-E74AF68241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A90B71-5238-4122-AF8F-EC0C21C56E03}"/>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388381266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80EBE-7DDB-440A-9FC5-B284AE2910C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4143B3B-BE6B-40F5-B2A7-A0FC936067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54E1D89-B208-45B7-8987-1C2724FD8B1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58DDA5-EE23-46DA-8B94-32EB936957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C02C7D1-07AA-4808-8802-E4057218FE5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1601063-2FED-4EB0-A244-CDC635358C63}"/>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8" name="页脚占位符 7">
            <a:extLst>
              <a:ext uri="{FF2B5EF4-FFF2-40B4-BE49-F238E27FC236}">
                <a16:creationId xmlns:a16="http://schemas.microsoft.com/office/drawing/2014/main" id="{9B9FDE82-7C61-4DC1-A615-CEB214D8D4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3E117CD-D124-4916-9902-E4F53490387B}"/>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200112742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F8CC5-F2E6-48E9-BBA6-82A4CB23C78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2B39D5-0F7D-465A-AC6C-86AC0840F371}"/>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4" name="页脚占位符 3">
            <a:extLst>
              <a:ext uri="{FF2B5EF4-FFF2-40B4-BE49-F238E27FC236}">
                <a16:creationId xmlns:a16="http://schemas.microsoft.com/office/drawing/2014/main" id="{62B8BD78-3074-4FA5-9585-05A01D8F2C3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409CC1-7E3E-4CED-80CC-FD31ECEF0161}"/>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grpSp>
        <p:nvGrpSpPr>
          <p:cNvPr id="6" name="组合 5">
            <a:extLst>
              <a:ext uri="{FF2B5EF4-FFF2-40B4-BE49-F238E27FC236}">
                <a16:creationId xmlns:a16="http://schemas.microsoft.com/office/drawing/2014/main" id="{A0A40A54-7759-48E3-9027-7DAA4245BCFF}"/>
              </a:ext>
            </a:extLst>
          </p:cNvPr>
          <p:cNvGrpSpPr/>
          <p:nvPr userDrawn="1"/>
        </p:nvGrpSpPr>
        <p:grpSpPr>
          <a:xfrm rot="20932037" flipH="1">
            <a:off x="10437887" y="5321909"/>
            <a:ext cx="1804027" cy="1603342"/>
            <a:chOff x="176073" y="436443"/>
            <a:chExt cx="3814267" cy="3954252"/>
          </a:xfrm>
        </p:grpSpPr>
        <p:sp>
          <p:nvSpPr>
            <p:cNvPr id="7" name="等腰三角形 6">
              <a:extLst>
                <a:ext uri="{FF2B5EF4-FFF2-40B4-BE49-F238E27FC236}">
                  <a16:creationId xmlns:a16="http://schemas.microsoft.com/office/drawing/2014/main" id="{ADE71E8F-DBB9-4E63-96D2-29702E94F8A4}"/>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5B7C0AEC-305B-4823-9CB8-EF1FA727F63A}"/>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87EEA515-FEF5-4413-BEDB-3D0E584E32F5}"/>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a:extLst>
              <a:ext uri="{FF2B5EF4-FFF2-40B4-BE49-F238E27FC236}">
                <a16:creationId xmlns:a16="http://schemas.microsoft.com/office/drawing/2014/main" id="{560DE99E-FB03-4E3F-AB8B-31E7A44015CD}"/>
              </a:ext>
            </a:extLst>
          </p:cNvPr>
          <p:cNvGrpSpPr/>
          <p:nvPr userDrawn="1"/>
        </p:nvGrpSpPr>
        <p:grpSpPr>
          <a:xfrm rot="667963">
            <a:off x="108807" y="165330"/>
            <a:ext cx="1804027" cy="1603342"/>
            <a:chOff x="176073" y="436443"/>
            <a:chExt cx="3814267" cy="3954252"/>
          </a:xfrm>
        </p:grpSpPr>
        <p:sp>
          <p:nvSpPr>
            <p:cNvPr id="11" name="等腰三角形 10">
              <a:extLst>
                <a:ext uri="{FF2B5EF4-FFF2-40B4-BE49-F238E27FC236}">
                  <a16:creationId xmlns:a16="http://schemas.microsoft.com/office/drawing/2014/main" id="{1A7272AD-E9A4-4ADF-B33F-9E8D6D4D7FAB}"/>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E71FF05A-4864-4225-9A3C-FEA621A87E5C}"/>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a:extLst>
                <a:ext uri="{FF2B5EF4-FFF2-40B4-BE49-F238E27FC236}">
                  <a16:creationId xmlns:a16="http://schemas.microsoft.com/office/drawing/2014/main" id="{B27376B2-49BB-4874-AEBA-22A1DB5A22CE}"/>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452150539"/>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56BEE7-7634-441F-896F-EF441C96ADAC}"/>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3" name="页脚占位符 2">
            <a:extLst>
              <a:ext uri="{FF2B5EF4-FFF2-40B4-BE49-F238E27FC236}">
                <a16:creationId xmlns:a16="http://schemas.microsoft.com/office/drawing/2014/main" id="{2680F31E-F510-4C14-A310-A97DD82EB01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6E3198-4FB5-4326-B839-6505267F14E5}"/>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grpSp>
        <p:nvGrpSpPr>
          <p:cNvPr id="5" name="组合 4">
            <a:extLst>
              <a:ext uri="{FF2B5EF4-FFF2-40B4-BE49-F238E27FC236}">
                <a16:creationId xmlns:a16="http://schemas.microsoft.com/office/drawing/2014/main" id="{77334FD2-F57D-49CE-B063-C204315F5086}"/>
              </a:ext>
            </a:extLst>
          </p:cNvPr>
          <p:cNvGrpSpPr/>
          <p:nvPr userDrawn="1"/>
        </p:nvGrpSpPr>
        <p:grpSpPr>
          <a:xfrm rot="20932037" flipH="1">
            <a:off x="10437887" y="5321909"/>
            <a:ext cx="1804027" cy="1603342"/>
            <a:chOff x="176073" y="436443"/>
            <a:chExt cx="3814267" cy="3954252"/>
          </a:xfrm>
        </p:grpSpPr>
        <p:sp>
          <p:nvSpPr>
            <p:cNvPr id="6" name="等腰三角形 5">
              <a:extLst>
                <a:ext uri="{FF2B5EF4-FFF2-40B4-BE49-F238E27FC236}">
                  <a16:creationId xmlns:a16="http://schemas.microsoft.com/office/drawing/2014/main" id="{041FD824-AADB-4063-AA0B-405E86BF9FDF}"/>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a:extLst>
                <a:ext uri="{FF2B5EF4-FFF2-40B4-BE49-F238E27FC236}">
                  <a16:creationId xmlns:a16="http://schemas.microsoft.com/office/drawing/2014/main" id="{41C80097-3A17-4789-AF59-B874842B861D}"/>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F5407FAF-DF22-426E-B695-9C9013B8DA4C}"/>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8C9DEEE4-7BFA-4787-A487-1B2410500DAF}"/>
              </a:ext>
            </a:extLst>
          </p:cNvPr>
          <p:cNvGrpSpPr/>
          <p:nvPr userDrawn="1"/>
        </p:nvGrpSpPr>
        <p:grpSpPr>
          <a:xfrm rot="667963">
            <a:off x="108807" y="165330"/>
            <a:ext cx="1804027" cy="1603342"/>
            <a:chOff x="176073" y="436443"/>
            <a:chExt cx="3814267" cy="3954252"/>
          </a:xfrm>
        </p:grpSpPr>
        <p:sp>
          <p:nvSpPr>
            <p:cNvPr id="10" name="等腰三角形 9">
              <a:extLst>
                <a:ext uri="{FF2B5EF4-FFF2-40B4-BE49-F238E27FC236}">
                  <a16:creationId xmlns:a16="http://schemas.microsoft.com/office/drawing/2014/main" id="{07D21F86-2E3D-479B-AC90-FB601C93D0AD}"/>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a:extLst>
                <a:ext uri="{FF2B5EF4-FFF2-40B4-BE49-F238E27FC236}">
                  <a16:creationId xmlns:a16="http://schemas.microsoft.com/office/drawing/2014/main" id="{B571B9A1-FD93-41C9-9240-FCD5CE5DDE1E}"/>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CD4C9D14-279A-4424-9F80-CCD3C1660E89}"/>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17146536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2CF95-EF21-487D-9841-BDB4FC9180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AD49F7-31D0-48A2-B4E4-4CDD731FFA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FE60A1-843D-4323-8A4F-49F8D70D1D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634A0-21DA-4C0B-AAAF-52B67CAF4474}"/>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6" name="页脚占位符 5">
            <a:extLst>
              <a:ext uri="{FF2B5EF4-FFF2-40B4-BE49-F238E27FC236}">
                <a16:creationId xmlns:a16="http://schemas.microsoft.com/office/drawing/2014/main" id="{17F1F795-6798-4472-A1E7-31EDCC1DCB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4C359D-8EAB-434E-AB0E-610A199B665A}"/>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326576745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DCECE-E21C-41CC-862F-A0DFC8D665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650FD0-5E6E-4FE9-BB92-BE2354A86E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C2E2EE-6D18-4E5C-8944-A99C7CA4E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675F6A8-A963-4D03-B2DE-C8AE1467586C}"/>
              </a:ext>
            </a:extLst>
          </p:cNvPr>
          <p:cNvSpPr>
            <a:spLocks noGrp="1"/>
          </p:cNvSpPr>
          <p:nvPr>
            <p:ph type="dt" sz="half" idx="10"/>
          </p:nvPr>
        </p:nvSpPr>
        <p:spPr/>
        <p:txBody>
          <a:bodyPr/>
          <a:lstStyle/>
          <a:p>
            <a:fld id="{276664BA-FAEB-42F3-A8BE-09D6F18B1435}" type="datetimeFigureOut">
              <a:rPr lang="zh-CN" altLang="en-US" smtClean="0"/>
              <a:t>2019/10/29</a:t>
            </a:fld>
            <a:endParaRPr lang="zh-CN" altLang="en-US"/>
          </a:p>
        </p:txBody>
      </p:sp>
      <p:sp>
        <p:nvSpPr>
          <p:cNvPr id="6" name="页脚占位符 5">
            <a:extLst>
              <a:ext uri="{FF2B5EF4-FFF2-40B4-BE49-F238E27FC236}">
                <a16:creationId xmlns:a16="http://schemas.microsoft.com/office/drawing/2014/main" id="{65042E8E-2CF7-4DDB-BE1B-492FF9ED5A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DACCEE-F6B6-4FC5-B22E-EA0AC4550B4D}"/>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311634423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6D0321-6142-4F18-8D63-DACD2D9642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E49BA9D-EA54-45EF-A230-E16A320FA6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3220BBBA-5296-4AC5-9411-BA77AA40B9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76664BA-FAEB-42F3-A8BE-09D6F18B1435}" type="datetimeFigureOut">
              <a:rPr lang="zh-CN" altLang="en-US" smtClean="0"/>
              <a:pPr/>
              <a:t>2019/10/29</a:t>
            </a:fld>
            <a:endParaRPr lang="zh-CN" altLang="en-US" dirty="0"/>
          </a:p>
        </p:txBody>
      </p:sp>
      <p:sp>
        <p:nvSpPr>
          <p:cNvPr id="5" name="页脚占位符 4">
            <a:extLst>
              <a:ext uri="{FF2B5EF4-FFF2-40B4-BE49-F238E27FC236}">
                <a16:creationId xmlns:a16="http://schemas.microsoft.com/office/drawing/2014/main" id="{E9731AC9-1796-4915-8C48-861E6CDF96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4C46FCD6-1171-451F-B699-B1CDEB3CC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C08AC1F-CD8D-497D-9859-AB6A0353CDB5}" type="slidenum">
              <a:rPr lang="zh-CN" altLang="en-US" smtClean="0"/>
              <a:pPr/>
              <a:t>‹#›</a:t>
            </a:fld>
            <a:endParaRPr lang="zh-CN" altLang="en-US" dirty="0"/>
          </a:p>
        </p:txBody>
      </p:sp>
    </p:spTree>
    <p:extLst>
      <p:ext uri="{BB962C8B-B14F-4D97-AF65-F5344CB8AC3E}">
        <p14:creationId xmlns:p14="http://schemas.microsoft.com/office/powerpoint/2010/main" val="1527271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E4AF0435-B980-4FA0-9BEA-80603292B76E}"/>
              </a:ext>
            </a:extLst>
          </p:cNvPr>
          <p:cNvGrpSpPr/>
          <p:nvPr/>
        </p:nvGrpSpPr>
        <p:grpSpPr>
          <a:xfrm>
            <a:off x="-1" y="0"/>
            <a:ext cx="5172501" cy="6567985"/>
            <a:chOff x="-1" y="0"/>
            <a:chExt cx="5172501" cy="6567985"/>
          </a:xfrm>
        </p:grpSpPr>
        <p:sp>
          <p:nvSpPr>
            <p:cNvPr id="7" name="等腰三角形 6">
              <a:extLst>
                <a:ext uri="{FF2B5EF4-FFF2-40B4-BE49-F238E27FC236}">
                  <a16:creationId xmlns:a16="http://schemas.microsoft.com/office/drawing/2014/main" id="{3A214EF5-DDA2-47E1-BF40-778D414BF404}"/>
                </a:ext>
              </a:extLst>
            </p:cNvPr>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a:extLst>
                <a:ext uri="{FF2B5EF4-FFF2-40B4-BE49-F238E27FC236}">
                  <a16:creationId xmlns:a16="http://schemas.microsoft.com/office/drawing/2014/main" id="{69312BFF-0E95-4402-A15E-EFAD7C8B956C}"/>
                </a:ext>
              </a:extLst>
            </p:cNvPr>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FCF50CD9-BECD-44F1-8C98-03683D4FD366}"/>
                </a:ext>
              </a:extLst>
            </p:cNvPr>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5D593E7D-CB98-4D46-A3CC-D9E7189A9A66}"/>
                </a:ext>
              </a:extLst>
            </p:cNvPr>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040FD8C3-0F36-48AB-A6E4-768EFF2C6679}"/>
                </a:ext>
              </a:extLst>
            </p:cNvPr>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3" name="文本框 22">
            <a:extLst>
              <a:ext uri="{FF2B5EF4-FFF2-40B4-BE49-F238E27FC236}">
                <a16:creationId xmlns:a16="http://schemas.microsoft.com/office/drawing/2014/main" id="{7FC8566B-A901-4DB1-9E23-611FE3EBE7E3}"/>
              </a:ext>
            </a:extLst>
          </p:cNvPr>
          <p:cNvSpPr txBox="1"/>
          <p:nvPr/>
        </p:nvSpPr>
        <p:spPr>
          <a:xfrm>
            <a:off x="3714702" y="1931835"/>
            <a:ext cx="8510022" cy="1015663"/>
          </a:xfrm>
          <a:prstGeom prst="rect">
            <a:avLst/>
          </a:prstGeom>
          <a:noFill/>
        </p:spPr>
        <p:txBody>
          <a:bodyPr wrap="none" rtlCol="0">
            <a:spAutoFit/>
            <a:scene3d>
              <a:camera prst="orthographicFront"/>
              <a:lightRig rig="threePt" dir="t"/>
            </a:scene3d>
            <a:sp3d contourW="12700"/>
          </a:bodyPr>
          <a:lstStyle/>
          <a:p>
            <a:pPr defTabSz="901073">
              <a:defRPr/>
            </a:pPr>
            <a:r>
              <a:rPr lang="en-US" altLang="zh-CN" sz="6000" dirty="0">
                <a:latin typeface="微软雅黑" panose="020B0503020204020204" pitchFamily="34" charset="-122"/>
                <a:ea typeface="微软雅黑" panose="020B0503020204020204" pitchFamily="34" charset="-122"/>
                <a:cs typeface="+mn-ea"/>
                <a:sym typeface="+mn-lt"/>
              </a:rPr>
              <a:t>Graph Neural Network</a:t>
            </a:r>
            <a:endParaRPr lang="zh-CN" altLang="en-US" sz="6000" dirty="0">
              <a:latin typeface="微软雅黑" panose="020B0503020204020204" pitchFamily="34" charset="-122"/>
              <a:ea typeface="微软雅黑" panose="020B0503020204020204" pitchFamily="34" charset="-122"/>
              <a:cs typeface="+mn-ea"/>
              <a:sym typeface="+mn-lt"/>
            </a:endParaRPr>
          </a:p>
        </p:txBody>
      </p:sp>
      <p:sp>
        <p:nvSpPr>
          <p:cNvPr id="24" name="文本框 23">
            <a:extLst>
              <a:ext uri="{FF2B5EF4-FFF2-40B4-BE49-F238E27FC236}">
                <a16:creationId xmlns:a16="http://schemas.microsoft.com/office/drawing/2014/main" id="{87BBDCFA-5568-4546-9CC4-61947A8A0711}"/>
              </a:ext>
            </a:extLst>
          </p:cNvPr>
          <p:cNvSpPr txBox="1"/>
          <p:nvPr/>
        </p:nvSpPr>
        <p:spPr>
          <a:xfrm>
            <a:off x="4655351" y="3496684"/>
            <a:ext cx="6456298" cy="113396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en-US" altLang="zh-CN" sz="2400" b="1" spc="100" dirty="0">
                <a:latin typeface="Times New Roman" panose="02020603050405020304" pitchFamily="18" charset="0"/>
                <a:ea typeface="思源黑体 CN Light" panose="020B0300000000000000" pitchFamily="34" charset="-122"/>
                <a:cs typeface="Times New Roman" panose="02020603050405020304" pitchFamily="18" charset="0"/>
                <a:sym typeface="Arial" panose="020B0604020202020204" pitchFamily="34" charset="0"/>
              </a:rPr>
              <a:t>Dong Li </a:t>
            </a:r>
          </a:p>
          <a:p>
            <a:pPr algn="ctr">
              <a:lnSpc>
                <a:spcPct val="150000"/>
              </a:lnSpc>
            </a:pPr>
            <a:r>
              <a:rPr lang="en-US" altLang="zh-CN" sz="2400" b="1" spc="100" dirty="0">
                <a:latin typeface="Times New Roman" panose="02020603050405020304" pitchFamily="18" charset="0"/>
                <a:ea typeface="思源黑体 CN Light" panose="020B0300000000000000" pitchFamily="34" charset="-122"/>
                <a:cs typeface="Times New Roman" panose="02020603050405020304" pitchFamily="18" charset="0"/>
                <a:sym typeface="Arial" panose="020B0604020202020204" pitchFamily="34" charset="0"/>
              </a:rPr>
              <a:t>29</a:t>
            </a:r>
            <a:r>
              <a:rPr lang="zh-CN" altLang="en-US" sz="2400" b="1" spc="100" dirty="0">
                <a:latin typeface="Times New Roman" panose="02020603050405020304" pitchFamily="18" charset="0"/>
                <a:ea typeface="思源黑体 CN Light" panose="020B0300000000000000" pitchFamily="34" charset="-122"/>
                <a:cs typeface="Times New Roman" panose="02020603050405020304" pitchFamily="18" charset="0"/>
                <a:sym typeface="Arial" panose="020B0604020202020204" pitchFamily="34" charset="0"/>
              </a:rPr>
              <a:t> </a:t>
            </a:r>
            <a:r>
              <a:rPr lang="en-US" altLang="zh-CN" sz="2400" b="1" spc="100" dirty="0">
                <a:latin typeface="Times New Roman" panose="02020603050405020304" pitchFamily="18" charset="0"/>
                <a:ea typeface="思源黑体 CN Light" panose="020B0300000000000000" pitchFamily="34" charset="-122"/>
                <a:cs typeface="Times New Roman" panose="02020603050405020304" pitchFamily="18" charset="0"/>
                <a:sym typeface="Arial" panose="020B0604020202020204" pitchFamily="34" charset="0"/>
              </a:rPr>
              <a:t>Oct, 2019</a:t>
            </a:r>
          </a:p>
        </p:txBody>
      </p:sp>
    </p:spTree>
    <p:extLst>
      <p:ext uri="{BB962C8B-B14F-4D97-AF65-F5344CB8AC3E}">
        <p14:creationId xmlns:p14="http://schemas.microsoft.com/office/powerpoint/2010/main" val="83268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1D4CC03-02D5-4CE7-BF8A-8CCAF87BAD10}"/>
              </a:ext>
            </a:extLst>
          </p:cNvPr>
          <p:cNvSpPr/>
          <p:nvPr/>
        </p:nvSpPr>
        <p:spPr>
          <a:xfrm>
            <a:off x="1690018" y="1308759"/>
            <a:ext cx="1967205"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Challenges</a:t>
            </a:r>
          </a:p>
        </p:txBody>
      </p:sp>
      <p:sp>
        <p:nvSpPr>
          <p:cNvPr id="10" name="矩形 9">
            <a:extLst>
              <a:ext uri="{FF2B5EF4-FFF2-40B4-BE49-F238E27FC236}">
                <a16:creationId xmlns:a16="http://schemas.microsoft.com/office/drawing/2014/main" id="{CF2640F0-B33F-49FE-B73A-FA8AC154FA43}"/>
              </a:ext>
            </a:extLst>
          </p:cNvPr>
          <p:cNvSpPr/>
          <p:nvPr/>
        </p:nvSpPr>
        <p:spPr>
          <a:xfrm>
            <a:off x="2087098" y="1852338"/>
            <a:ext cx="7184136" cy="138140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Robustness</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Interpretability</a:t>
            </a:r>
          </a:p>
          <a:p>
            <a:pPr marL="285750" indent="-285750">
              <a:lnSpc>
                <a:spcPct val="150000"/>
              </a:lnSpc>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Applicability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6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1D4CC03-02D5-4CE7-BF8A-8CCAF87BAD10}"/>
              </a:ext>
            </a:extLst>
          </p:cNvPr>
          <p:cNvSpPr/>
          <p:nvPr/>
        </p:nvSpPr>
        <p:spPr>
          <a:xfrm>
            <a:off x="1690018" y="1308759"/>
            <a:ext cx="4647041"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Two methods of learning graph</a:t>
            </a:r>
            <a:endParaRPr lang="zh-CN" altLang="en-US" sz="2400"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8B74C357-5041-42B3-B50C-4AEA71732718}"/>
              </a:ext>
            </a:extLst>
          </p:cNvPr>
          <p:cNvSpPr/>
          <p:nvPr/>
        </p:nvSpPr>
        <p:spPr>
          <a:xfrm>
            <a:off x="2455225" y="1990865"/>
            <a:ext cx="5879687" cy="400110"/>
          </a:xfrm>
          <a:prstGeom prst="rect">
            <a:avLst/>
          </a:prstGeom>
        </p:spPr>
        <p:txBody>
          <a:bodyPr wrap="none">
            <a:spAutoFit/>
          </a:bodyPr>
          <a:lstStyle/>
          <a:p>
            <a:r>
              <a:rPr lang="en-US" altLang="zh-CN" sz="2000" b="1" dirty="0">
                <a:solidFill>
                  <a:srgbClr val="292934"/>
                </a:solidFill>
                <a:latin typeface="Times New Roman" panose="02020603050405020304" pitchFamily="18" charset="0"/>
                <a:cs typeface="Times New Roman" panose="02020603050405020304" pitchFamily="18" charset="0"/>
              </a:rPr>
              <a:t>There is no better one, but there is more proper one.</a:t>
            </a:r>
            <a:endParaRPr lang="zh-CN" altLang="en-US" sz="2000"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2009F8B1-CCCC-4443-99AB-B2AF1AA132FA}"/>
              </a:ext>
            </a:extLst>
          </p:cNvPr>
          <p:cNvPicPr>
            <a:picLocks noChangeAspect="1"/>
          </p:cNvPicPr>
          <p:nvPr/>
        </p:nvPicPr>
        <p:blipFill>
          <a:blip r:embed="rId3"/>
          <a:stretch>
            <a:fillRect/>
          </a:stretch>
        </p:blipFill>
        <p:spPr>
          <a:xfrm>
            <a:off x="2455225" y="2819011"/>
            <a:ext cx="6051861" cy="3168813"/>
          </a:xfrm>
          <a:prstGeom prst="rect">
            <a:avLst/>
          </a:prstGeom>
        </p:spPr>
      </p:pic>
    </p:spTree>
    <p:extLst>
      <p:ext uri="{BB962C8B-B14F-4D97-AF65-F5344CB8AC3E}">
        <p14:creationId xmlns:p14="http://schemas.microsoft.com/office/powerpoint/2010/main" val="63453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Models</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FDCFD4C-FCF5-4E90-A60A-D32058802B8F}"/>
              </a:ext>
            </a:extLst>
          </p:cNvPr>
          <p:cNvSpPr/>
          <p:nvPr/>
        </p:nvSpPr>
        <p:spPr>
          <a:xfrm>
            <a:off x="1483215" y="1747907"/>
            <a:ext cx="2093843"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Motivations </a:t>
            </a:r>
            <a:endParaRPr lang="zh-CN" altLang="en-US" sz="2400" dirty="0"/>
          </a:p>
        </p:txBody>
      </p:sp>
      <p:sp>
        <p:nvSpPr>
          <p:cNvPr id="18" name="矩形 17">
            <a:extLst>
              <a:ext uri="{FF2B5EF4-FFF2-40B4-BE49-F238E27FC236}">
                <a16:creationId xmlns:a16="http://schemas.microsoft.com/office/drawing/2014/main" id="{74167612-2187-4251-9A49-346B2FC5A3D7}"/>
              </a:ext>
            </a:extLst>
          </p:cNvPr>
          <p:cNvSpPr/>
          <p:nvPr/>
        </p:nvSpPr>
        <p:spPr>
          <a:xfrm>
            <a:off x="1807958" y="2400985"/>
            <a:ext cx="3390937" cy="2308324"/>
          </a:xfrm>
          <a:prstGeom prst="rect">
            <a:avLst/>
          </a:prstGeom>
        </p:spPr>
        <p:txBody>
          <a:bodyPr wrap="square">
            <a:spAutoFit/>
          </a:bodyPr>
          <a:lstStyle/>
          <a:p>
            <a:pPr marL="285750" indent="-28575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CNNs</a:t>
            </a:r>
          </a:p>
          <a:p>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p>
          <a:p>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Graph embeddings</a:t>
            </a:r>
            <a:endParaRPr lang="zh-CN" altLang="en-US" sz="2400"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122AD9B7-B7E6-43C7-9B28-C7BC55A31DC4}"/>
              </a:ext>
            </a:extLst>
          </p:cNvPr>
          <p:cNvSpPr/>
          <p:nvPr/>
        </p:nvSpPr>
        <p:spPr>
          <a:xfrm>
            <a:off x="2146066" y="4816259"/>
            <a:ext cx="3949933" cy="1015663"/>
          </a:xfrm>
          <a:prstGeom prst="rect">
            <a:avLst/>
          </a:prstGeom>
        </p:spPr>
        <p:txBody>
          <a:bodyPr wrap="square">
            <a:spAutoFit/>
          </a:bodyPr>
          <a:lstStyle/>
          <a:p>
            <a:pPr marL="342900" indent="-342900">
              <a:buFont typeface="Times New Roman" panose="02020603050405020304" pitchFamily="18" charset="0"/>
              <a:buChar char="−"/>
            </a:pP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earn</a:t>
            </a:r>
            <a:r>
              <a:rPr lang="en-US" altLang="zh-CN" sz="2000" dirty="0" err="1">
                <a:latin typeface="Times New Roman" panose="02020603050405020304" pitchFamily="18" charset="0"/>
                <a:cs typeface="Times New Roman" panose="02020603050405020304" pitchFamily="18" charset="0"/>
              </a:rPr>
              <a:t>ing</a:t>
            </a:r>
            <a:r>
              <a:rPr lang="zh-CN" altLang="en-US" sz="2000" dirty="0">
                <a:latin typeface="Times New Roman" panose="02020603050405020304" pitchFamily="18" charset="0"/>
                <a:cs typeface="Times New Roman" panose="02020603050405020304" pitchFamily="18" charset="0"/>
              </a:rPr>
              <a:t> represent graph nodes, edges or subgraphs in low</a:t>
            </a:r>
            <a:r>
              <a:rPr lang="en-US" altLang="zh-CN" sz="2000" dirty="0">
                <a:latin typeface="Times New Roman" panose="02020603050405020304" pitchFamily="18" charset="0"/>
                <a:cs typeface="Times New Roman" panose="02020603050405020304" pitchFamily="18" charset="0"/>
              </a:rPr>
              <a:t>-dimensional vectors.</a:t>
            </a:r>
            <a:endParaRPr lang="zh-CN" altLang="en-US" sz="2000" dirty="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C9DADDF4-33B6-496B-AC74-083415AD07D9}"/>
              </a:ext>
            </a:extLst>
          </p:cNvPr>
          <p:cNvSpPr/>
          <p:nvPr/>
        </p:nvSpPr>
        <p:spPr>
          <a:xfrm>
            <a:off x="2126024" y="3015767"/>
            <a:ext cx="3390938" cy="1015663"/>
          </a:xfrm>
          <a:prstGeom prst="rect">
            <a:avLst/>
          </a:prstGeom>
        </p:spPr>
        <p:txBody>
          <a:bodyPr wrap="square">
            <a:spAutoFit/>
          </a:bodyPr>
          <a:lstStyle/>
          <a:p>
            <a:pPr marL="342900" indent="-342900">
              <a:buFont typeface="Times New Roman" panose="02020603050405020304" pitchFamily="18" charset="0"/>
              <a:buChar char="−"/>
            </a:pPr>
            <a:r>
              <a:rPr lang="en-US" altLang="zh-CN" sz="2000" dirty="0">
                <a:latin typeface="Times New Roman" panose="02020603050405020304" pitchFamily="18" charset="0"/>
                <a:cs typeface="Times New Roman" panose="02020603050405020304" pitchFamily="18" charset="0"/>
              </a:rPr>
              <a:t>How to </a:t>
            </a:r>
            <a:r>
              <a:rPr lang="en-US" altLang="zh-CN" sz="2000" dirty="0" err="1">
                <a:latin typeface="Times New Roman" panose="02020603050405020304" pitchFamily="18" charset="0"/>
                <a:cs typeface="Times New Roman" panose="02020603050405020304" pitchFamily="18" charset="0"/>
              </a:rPr>
              <a:t>transformate</a:t>
            </a:r>
            <a:r>
              <a:rPr lang="en-US" altLang="zh-CN" sz="2000" dirty="0">
                <a:latin typeface="Times New Roman" panose="02020603050405020304" pitchFamily="18" charset="0"/>
                <a:cs typeface="Times New Roman" panose="02020603050405020304" pitchFamily="18" charset="0"/>
              </a:rPr>
              <a:t> from Euclidean domain to non-Euclidean domain.</a:t>
            </a:r>
            <a:endParaRPr lang="zh-CN" altLang="en-US" sz="2000"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680770F4-152B-4D98-9433-A239E1D30404}"/>
              </a:ext>
            </a:extLst>
          </p:cNvPr>
          <p:cNvPicPr>
            <a:picLocks noChangeAspect="1"/>
          </p:cNvPicPr>
          <p:nvPr/>
        </p:nvPicPr>
        <p:blipFill>
          <a:blip r:embed="rId3"/>
          <a:stretch>
            <a:fillRect/>
          </a:stretch>
        </p:blipFill>
        <p:spPr>
          <a:xfrm>
            <a:off x="6203413" y="2887451"/>
            <a:ext cx="1667968" cy="1821858"/>
          </a:xfrm>
          <a:prstGeom prst="rect">
            <a:avLst/>
          </a:prstGeom>
        </p:spPr>
      </p:pic>
      <p:pic>
        <p:nvPicPr>
          <p:cNvPr id="26" name="图片 25">
            <a:extLst>
              <a:ext uri="{FF2B5EF4-FFF2-40B4-BE49-F238E27FC236}">
                <a16:creationId xmlns:a16="http://schemas.microsoft.com/office/drawing/2014/main" id="{F029A07F-2995-42F5-9EEB-F22B1C1FAD15}"/>
              </a:ext>
            </a:extLst>
          </p:cNvPr>
          <p:cNvPicPr>
            <a:picLocks noChangeAspect="1"/>
          </p:cNvPicPr>
          <p:nvPr/>
        </p:nvPicPr>
        <p:blipFill>
          <a:blip r:embed="rId4"/>
          <a:stretch>
            <a:fillRect/>
          </a:stretch>
        </p:blipFill>
        <p:spPr>
          <a:xfrm>
            <a:off x="8123080" y="2326073"/>
            <a:ext cx="3324109" cy="2490186"/>
          </a:xfrm>
          <a:prstGeom prst="rect">
            <a:avLst/>
          </a:prstGeom>
        </p:spPr>
      </p:pic>
    </p:spTree>
    <p:extLst>
      <p:ext uri="{BB962C8B-B14F-4D97-AF65-F5344CB8AC3E}">
        <p14:creationId xmlns:p14="http://schemas.microsoft.com/office/powerpoint/2010/main" val="1701024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Models</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B619F26-EF94-4684-BCAD-B8021DE39CCE}"/>
              </a:ext>
            </a:extLst>
          </p:cNvPr>
          <p:cNvSpPr/>
          <p:nvPr/>
        </p:nvSpPr>
        <p:spPr>
          <a:xfrm>
            <a:off x="1690018" y="1308759"/>
            <a:ext cx="4915128"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Original Graph Neural Networks</a:t>
            </a:r>
          </a:p>
        </p:txBody>
      </p:sp>
      <p:pic>
        <p:nvPicPr>
          <p:cNvPr id="11" name="图片 10">
            <a:extLst>
              <a:ext uri="{FF2B5EF4-FFF2-40B4-BE49-F238E27FC236}">
                <a16:creationId xmlns:a16="http://schemas.microsoft.com/office/drawing/2014/main" id="{A3302906-6F17-4EBC-B2B4-5BF9D7A6E6D7}"/>
              </a:ext>
            </a:extLst>
          </p:cNvPr>
          <p:cNvPicPr>
            <a:picLocks noChangeAspect="1"/>
          </p:cNvPicPr>
          <p:nvPr/>
        </p:nvPicPr>
        <p:blipFill>
          <a:blip r:embed="rId3"/>
          <a:stretch>
            <a:fillRect/>
          </a:stretch>
        </p:blipFill>
        <p:spPr>
          <a:xfrm>
            <a:off x="2396483" y="2178516"/>
            <a:ext cx="4426177" cy="781090"/>
          </a:xfrm>
          <a:prstGeom prst="rect">
            <a:avLst/>
          </a:prstGeom>
        </p:spPr>
      </p:pic>
      <p:pic>
        <p:nvPicPr>
          <p:cNvPr id="12" name="图片 11">
            <a:extLst>
              <a:ext uri="{FF2B5EF4-FFF2-40B4-BE49-F238E27FC236}">
                <a16:creationId xmlns:a16="http://schemas.microsoft.com/office/drawing/2014/main" id="{2078D252-4F15-47EB-A143-0147A6771CFB}"/>
              </a:ext>
            </a:extLst>
          </p:cNvPr>
          <p:cNvPicPr>
            <a:picLocks noChangeAspect="1"/>
          </p:cNvPicPr>
          <p:nvPr/>
        </p:nvPicPr>
        <p:blipFill>
          <a:blip r:embed="rId4"/>
          <a:stretch>
            <a:fillRect/>
          </a:stretch>
        </p:blipFill>
        <p:spPr>
          <a:xfrm>
            <a:off x="2876314" y="3012906"/>
            <a:ext cx="3937202" cy="876345"/>
          </a:xfrm>
          <a:prstGeom prst="rect">
            <a:avLst/>
          </a:prstGeom>
        </p:spPr>
      </p:pic>
      <p:sp>
        <p:nvSpPr>
          <p:cNvPr id="15" name="矩形 14">
            <a:extLst>
              <a:ext uri="{FF2B5EF4-FFF2-40B4-BE49-F238E27FC236}">
                <a16:creationId xmlns:a16="http://schemas.microsoft.com/office/drawing/2014/main" id="{8E54D62B-CD8F-4702-B8F1-714C3C7C653A}"/>
              </a:ext>
            </a:extLst>
          </p:cNvPr>
          <p:cNvSpPr/>
          <p:nvPr/>
        </p:nvSpPr>
        <p:spPr>
          <a:xfrm>
            <a:off x="2396483" y="3969039"/>
            <a:ext cx="2924519"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Banach’s fixed point theorem</a:t>
            </a:r>
            <a:endParaRPr lang="zh-CN" altLang="en-US"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FE417BB2-E16A-40BF-B0B0-DEF432F63CB3}"/>
              </a:ext>
            </a:extLst>
          </p:cNvPr>
          <p:cNvPicPr>
            <a:picLocks noChangeAspect="1"/>
          </p:cNvPicPr>
          <p:nvPr/>
        </p:nvPicPr>
        <p:blipFill>
          <a:blip r:embed="rId5"/>
          <a:stretch>
            <a:fillRect/>
          </a:stretch>
        </p:blipFill>
        <p:spPr>
          <a:xfrm>
            <a:off x="3066823" y="4345703"/>
            <a:ext cx="3746693" cy="508026"/>
          </a:xfrm>
          <a:prstGeom prst="rect">
            <a:avLst/>
          </a:prstGeom>
        </p:spPr>
      </p:pic>
      <p:pic>
        <p:nvPicPr>
          <p:cNvPr id="17" name="图片 16">
            <a:extLst>
              <a:ext uri="{FF2B5EF4-FFF2-40B4-BE49-F238E27FC236}">
                <a16:creationId xmlns:a16="http://schemas.microsoft.com/office/drawing/2014/main" id="{4C0887FD-01C6-4C0C-A9EE-7C0D5CAD7473}"/>
              </a:ext>
            </a:extLst>
          </p:cNvPr>
          <p:cNvPicPr>
            <a:picLocks noChangeAspect="1"/>
          </p:cNvPicPr>
          <p:nvPr/>
        </p:nvPicPr>
        <p:blipFill>
          <a:blip r:embed="rId6"/>
          <a:stretch>
            <a:fillRect/>
          </a:stretch>
        </p:blipFill>
        <p:spPr>
          <a:xfrm>
            <a:off x="2971569" y="4863747"/>
            <a:ext cx="3841947" cy="736638"/>
          </a:xfrm>
          <a:prstGeom prst="rect">
            <a:avLst/>
          </a:prstGeom>
        </p:spPr>
      </p:pic>
      <p:sp>
        <p:nvSpPr>
          <p:cNvPr id="20" name="矩形 19">
            <a:extLst>
              <a:ext uri="{FF2B5EF4-FFF2-40B4-BE49-F238E27FC236}">
                <a16:creationId xmlns:a16="http://schemas.microsoft.com/office/drawing/2014/main" id="{DB6E9006-9AAC-4A4A-997B-F562AEB7C76E}"/>
              </a:ext>
            </a:extLst>
          </p:cNvPr>
          <p:cNvSpPr/>
          <p:nvPr/>
        </p:nvSpPr>
        <p:spPr>
          <a:xfrm>
            <a:off x="5192342" y="6351508"/>
            <a:ext cx="6404317" cy="369332"/>
          </a:xfrm>
          <a:prstGeom prst="rect">
            <a:avLst/>
          </a:prstGeom>
        </p:spPr>
        <p:txBody>
          <a:bodyPr wrap="none">
            <a:spAutoFit/>
          </a:bodyPr>
          <a:lstStyle/>
          <a:p>
            <a:r>
              <a:rPr lang="en-US" altLang="zh-CN" dirty="0"/>
              <a:t>F. </a:t>
            </a:r>
            <a:r>
              <a:rPr lang="en-US" altLang="zh-CN" dirty="0" err="1"/>
              <a:t>Scarselli</a:t>
            </a:r>
            <a:r>
              <a:rPr lang="en-US" altLang="zh-CN" dirty="0"/>
              <a:t> et al. </a:t>
            </a:r>
            <a:r>
              <a:rPr lang="en-US" altLang="zh-CN" dirty="0">
                <a:latin typeface="URWPalladioL-Roma"/>
              </a:rPr>
              <a:t>The graph neural network model (</a:t>
            </a:r>
            <a:r>
              <a:rPr lang="en-US" altLang="zh-CN" dirty="0">
                <a:latin typeface="URWPalladioL-Ital"/>
              </a:rPr>
              <a:t>IEEE TNN 2009)</a:t>
            </a:r>
            <a:endParaRPr lang="zh-CN" altLang="en-US" dirty="0"/>
          </a:p>
        </p:txBody>
      </p:sp>
    </p:spTree>
    <p:extLst>
      <p:ext uri="{BB962C8B-B14F-4D97-AF65-F5344CB8AC3E}">
        <p14:creationId xmlns:p14="http://schemas.microsoft.com/office/powerpoint/2010/main" val="1150264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Models</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B619F26-EF94-4684-BCAD-B8021DE39CCE}"/>
              </a:ext>
            </a:extLst>
          </p:cNvPr>
          <p:cNvSpPr/>
          <p:nvPr/>
        </p:nvSpPr>
        <p:spPr>
          <a:xfrm>
            <a:off x="1690018" y="1308759"/>
            <a:ext cx="4915128"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Original Graph Neural Networks</a:t>
            </a:r>
          </a:p>
        </p:txBody>
      </p:sp>
      <p:sp>
        <p:nvSpPr>
          <p:cNvPr id="19" name="矩形 18">
            <a:extLst>
              <a:ext uri="{FF2B5EF4-FFF2-40B4-BE49-F238E27FC236}">
                <a16:creationId xmlns:a16="http://schemas.microsoft.com/office/drawing/2014/main" id="{BDC82E61-A415-423B-9450-7D4A5E3F4CAA}"/>
              </a:ext>
            </a:extLst>
          </p:cNvPr>
          <p:cNvSpPr/>
          <p:nvPr/>
        </p:nvSpPr>
        <p:spPr>
          <a:xfrm>
            <a:off x="2354744" y="2088154"/>
            <a:ext cx="1795684" cy="400110"/>
          </a:xfrm>
          <a:prstGeom prst="rect">
            <a:avLst/>
          </a:prstGeom>
        </p:spPr>
        <p:txBody>
          <a:bodyPr wrap="none">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Limitations</a:t>
            </a:r>
            <a:endParaRPr lang="zh-CN" altLang="en-US" sz="20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157A1FB1-62B5-4E2B-A123-707817E02E2C}"/>
              </a:ext>
            </a:extLst>
          </p:cNvPr>
          <p:cNvSpPr/>
          <p:nvPr/>
        </p:nvSpPr>
        <p:spPr>
          <a:xfrm>
            <a:off x="2951292" y="2588632"/>
            <a:ext cx="6988236" cy="3373359"/>
          </a:xfrm>
          <a:prstGeom prst="rect">
            <a:avLst/>
          </a:prstGeom>
        </p:spPr>
        <p:txBody>
          <a:bodyPr wrap="square">
            <a:spAutoFit/>
          </a:bodyPr>
          <a:lstStyle/>
          <a:p>
            <a:pPr marL="285750" indent="-285750">
              <a:lnSpc>
                <a:spcPct val="150000"/>
              </a:lnSpc>
              <a:buFontTx/>
              <a:buChar char="−"/>
            </a:pPr>
            <a:r>
              <a:rPr lang="zh-CN" altLang="en-US" dirty="0"/>
              <a:t>it is inefficient to update the hidden states of nodes iteratively for the fixed point.</a:t>
            </a:r>
            <a:endParaRPr lang="en-US" altLang="zh-CN" dirty="0"/>
          </a:p>
          <a:p>
            <a:pPr marL="285750" indent="-285750">
              <a:lnSpc>
                <a:spcPct val="150000"/>
              </a:lnSpc>
              <a:buFontTx/>
              <a:buChar char="−"/>
            </a:pPr>
            <a:r>
              <a:rPr lang="en-US" altLang="zh-CN" dirty="0"/>
              <a:t>GNN uses the same parameters in the iteration while most popular neural networks use different parameters.</a:t>
            </a:r>
          </a:p>
          <a:p>
            <a:pPr marL="285750" indent="-285750">
              <a:lnSpc>
                <a:spcPct val="150000"/>
              </a:lnSpc>
              <a:buFontTx/>
              <a:buChar char="−"/>
            </a:pPr>
            <a:r>
              <a:rPr lang="en-US" altLang="zh-CN" dirty="0"/>
              <a:t>in different layers there are also some informative features on the edges which cannot be effectively modeled in the original GNN.</a:t>
            </a:r>
          </a:p>
          <a:p>
            <a:pPr marL="285750" indent="-285750">
              <a:lnSpc>
                <a:spcPct val="150000"/>
              </a:lnSpc>
              <a:buFontTx/>
              <a:buChar char="−"/>
            </a:pPr>
            <a:r>
              <a:rPr lang="en-US" altLang="zh-CN" dirty="0"/>
              <a:t>it is unsuitable to use the fixed points if we focus on the representation of nodes instead of graphs.</a:t>
            </a:r>
            <a:endParaRPr lang="zh-CN" altLang="en-US" dirty="0"/>
          </a:p>
        </p:txBody>
      </p:sp>
      <p:sp>
        <p:nvSpPr>
          <p:cNvPr id="23" name="矩形 22">
            <a:extLst>
              <a:ext uri="{FF2B5EF4-FFF2-40B4-BE49-F238E27FC236}">
                <a16:creationId xmlns:a16="http://schemas.microsoft.com/office/drawing/2014/main" id="{55B5A9BF-39F2-41EA-98D4-198F7D1270B4}"/>
              </a:ext>
            </a:extLst>
          </p:cNvPr>
          <p:cNvSpPr/>
          <p:nvPr/>
        </p:nvSpPr>
        <p:spPr>
          <a:xfrm>
            <a:off x="5192342" y="6351508"/>
            <a:ext cx="6404317" cy="369332"/>
          </a:xfrm>
          <a:prstGeom prst="rect">
            <a:avLst/>
          </a:prstGeom>
        </p:spPr>
        <p:txBody>
          <a:bodyPr wrap="none">
            <a:spAutoFit/>
          </a:bodyPr>
          <a:lstStyle/>
          <a:p>
            <a:r>
              <a:rPr lang="en-US" altLang="zh-CN" dirty="0"/>
              <a:t>F. </a:t>
            </a:r>
            <a:r>
              <a:rPr lang="en-US" altLang="zh-CN" dirty="0" err="1"/>
              <a:t>Scarselli</a:t>
            </a:r>
            <a:r>
              <a:rPr lang="en-US" altLang="zh-CN" dirty="0"/>
              <a:t> et al. </a:t>
            </a:r>
            <a:r>
              <a:rPr lang="en-US" altLang="zh-CN" dirty="0">
                <a:latin typeface="URWPalladioL-Roma"/>
              </a:rPr>
              <a:t>The graph neural network model (</a:t>
            </a:r>
            <a:r>
              <a:rPr lang="en-US" altLang="zh-CN" dirty="0">
                <a:latin typeface="URWPalladioL-Ital"/>
              </a:rPr>
              <a:t>IEEE TNN 2009)</a:t>
            </a:r>
            <a:endParaRPr lang="zh-CN" altLang="en-US" dirty="0"/>
          </a:p>
        </p:txBody>
      </p:sp>
    </p:spTree>
    <p:extLst>
      <p:ext uri="{BB962C8B-B14F-4D97-AF65-F5344CB8AC3E}">
        <p14:creationId xmlns:p14="http://schemas.microsoft.com/office/powerpoint/2010/main" val="1831727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Models</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9A376FC-801B-47E7-9618-2960B0AC5D35}"/>
              </a:ext>
            </a:extLst>
          </p:cNvPr>
          <p:cNvSpPr/>
          <p:nvPr/>
        </p:nvSpPr>
        <p:spPr>
          <a:xfrm>
            <a:off x="1690018" y="1308759"/>
            <a:ext cx="5257145"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Variants of Graph Neural Networks</a:t>
            </a:r>
          </a:p>
        </p:txBody>
      </p:sp>
      <p:pic>
        <p:nvPicPr>
          <p:cNvPr id="13" name="图片 12">
            <a:extLst>
              <a:ext uri="{FF2B5EF4-FFF2-40B4-BE49-F238E27FC236}">
                <a16:creationId xmlns:a16="http://schemas.microsoft.com/office/drawing/2014/main" id="{02F26F6D-1FDE-46FF-AB11-30A9E94841F4}"/>
              </a:ext>
            </a:extLst>
          </p:cNvPr>
          <p:cNvPicPr>
            <a:picLocks noChangeAspect="1"/>
          </p:cNvPicPr>
          <p:nvPr/>
        </p:nvPicPr>
        <p:blipFill>
          <a:blip r:embed="rId3"/>
          <a:stretch>
            <a:fillRect/>
          </a:stretch>
        </p:blipFill>
        <p:spPr>
          <a:xfrm>
            <a:off x="4823851" y="2408265"/>
            <a:ext cx="6673939" cy="3219636"/>
          </a:xfrm>
          <a:prstGeom prst="rect">
            <a:avLst/>
          </a:prstGeom>
        </p:spPr>
      </p:pic>
      <p:pic>
        <p:nvPicPr>
          <p:cNvPr id="12" name="图片 11">
            <a:extLst>
              <a:ext uri="{FF2B5EF4-FFF2-40B4-BE49-F238E27FC236}">
                <a16:creationId xmlns:a16="http://schemas.microsoft.com/office/drawing/2014/main" id="{8926C014-BB5A-421B-82EA-837BC593B67A}"/>
              </a:ext>
            </a:extLst>
          </p:cNvPr>
          <p:cNvPicPr>
            <a:picLocks noChangeAspect="1"/>
          </p:cNvPicPr>
          <p:nvPr/>
        </p:nvPicPr>
        <p:blipFill>
          <a:blip r:embed="rId4"/>
          <a:stretch>
            <a:fillRect/>
          </a:stretch>
        </p:blipFill>
        <p:spPr>
          <a:xfrm>
            <a:off x="1067793" y="2136643"/>
            <a:ext cx="3495064" cy="1864359"/>
          </a:xfrm>
          <a:prstGeom prst="rect">
            <a:avLst/>
          </a:prstGeom>
        </p:spPr>
      </p:pic>
      <p:pic>
        <p:nvPicPr>
          <p:cNvPr id="18" name="图片 17">
            <a:extLst>
              <a:ext uri="{FF2B5EF4-FFF2-40B4-BE49-F238E27FC236}">
                <a16:creationId xmlns:a16="http://schemas.microsoft.com/office/drawing/2014/main" id="{C5C105B7-521C-43A4-841C-081CC170CCF9}"/>
              </a:ext>
            </a:extLst>
          </p:cNvPr>
          <p:cNvPicPr>
            <a:picLocks noChangeAspect="1"/>
          </p:cNvPicPr>
          <p:nvPr/>
        </p:nvPicPr>
        <p:blipFill>
          <a:blip r:embed="rId5"/>
          <a:stretch>
            <a:fillRect/>
          </a:stretch>
        </p:blipFill>
        <p:spPr>
          <a:xfrm>
            <a:off x="4424077" y="3030292"/>
            <a:ext cx="1552655" cy="263539"/>
          </a:xfrm>
          <a:prstGeom prst="rect">
            <a:avLst/>
          </a:prstGeom>
        </p:spPr>
      </p:pic>
      <p:pic>
        <p:nvPicPr>
          <p:cNvPr id="16" name="图片 15">
            <a:extLst>
              <a:ext uri="{FF2B5EF4-FFF2-40B4-BE49-F238E27FC236}">
                <a16:creationId xmlns:a16="http://schemas.microsoft.com/office/drawing/2014/main" id="{313C39E3-AA25-4A11-BE7A-3A498CC25307}"/>
              </a:ext>
            </a:extLst>
          </p:cNvPr>
          <p:cNvPicPr>
            <a:picLocks noChangeAspect="1"/>
          </p:cNvPicPr>
          <p:nvPr/>
        </p:nvPicPr>
        <p:blipFill>
          <a:blip r:embed="rId6"/>
          <a:stretch>
            <a:fillRect/>
          </a:stretch>
        </p:blipFill>
        <p:spPr>
          <a:xfrm>
            <a:off x="1053609" y="4018083"/>
            <a:ext cx="3609831" cy="2256145"/>
          </a:xfrm>
          <a:prstGeom prst="rect">
            <a:avLst/>
          </a:prstGeom>
        </p:spPr>
      </p:pic>
      <p:pic>
        <p:nvPicPr>
          <p:cNvPr id="17" name="图片 16">
            <a:extLst>
              <a:ext uri="{FF2B5EF4-FFF2-40B4-BE49-F238E27FC236}">
                <a16:creationId xmlns:a16="http://schemas.microsoft.com/office/drawing/2014/main" id="{E0DE54C6-3721-4A22-88F7-6AE9AFFBB729}"/>
              </a:ext>
            </a:extLst>
          </p:cNvPr>
          <p:cNvPicPr>
            <a:picLocks noChangeAspect="1"/>
          </p:cNvPicPr>
          <p:nvPr/>
        </p:nvPicPr>
        <p:blipFill>
          <a:blip r:embed="rId7"/>
          <a:stretch>
            <a:fillRect/>
          </a:stretch>
        </p:blipFill>
        <p:spPr>
          <a:xfrm>
            <a:off x="4493120" y="2222488"/>
            <a:ext cx="1915631" cy="241815"/>
          </a:xfrm>
          <a:prstGeom prst="rect">
            <a:avLst/>
          </a:prstGeom>
        </p:spPr>
      </p:pic>
      <p:pic>
        <p:nvPicPr>
          <p:cNvPr id="19" name="图片 18">
            <a:extLst>
              <a:ext uri="{FF2B5EF4-FFF2-40B4-BE49-F238E27FC236}">
                <a16:creationId xmlns:a16="http://schemas.microsoft.com/office/drawing/2014/main" id="{1EB5830F-FB1C-4730-A6A4-F2ABFC946DDE}"/>
              </a:ext>
            </a:extLst>
          </p:cNvPr>
          <p:cNvPicPr>
            <a:picLocks noChangeAspect="1"/>
          </p:cNvPicPr>
          <p:nvPr/>
        </p:nvPicPr>
        <p:blipFill>
          <a:blip r:embed="rId8"/>
          <a:stretch>
            <a:fillRect/>
          </a:stretch>
        </p:blipFill>
        <p:spPr>
          <a:xfrm>
            <a:off x="4540746" y="3264718"/>
            <a:ext cx="917007" cy="395332"/>
          </a:xfrm>
          <a:prstGeom prst="rect">
            <a:avLst/>
          </a:prstGeom>
        </p:spPr>
      </p:pic>
      <p:pic>
        <p:nvPicPr>
          <p:cNvPr id="20" name="图片 19">
            <a:extLst>
              <a:ext uri="{FF2B5EF4-FFF2-40B4-BE49-F238E27FC236}">
                <a16:creationId xmlns:a16="http://schemas.microsoft.com/office/drawing/2014/main" id="{1E3BEE4B-D029-43A9-9B8D-9DD94048525F}"/>
              </a:ext>
            </a:extLst>
          </p:cNvPr>
          <p:cNvPicPr>
            <a:picLocks noChangeAspect="1"/>
          </p:cNvPicPr>
          <p:nvPr/>
        </p:nvPicPr>
        <p:blipFill>
          <a:blip r:embed="rId9"/>
          <a:stretch>
            <a:fillRect/>
          </a:stretch>
        </p:blipFill>
        <p:spPr>
          <a:xfrm>
            <a:off x="7154252" y="1850397"/>
            <a:ext cx="3770840" cy="3900108"/>
          </a:xfrm>
          <a:prstGeom prst="rect">
            <a:avLst/>
          </a:prstGeom>
        </p:spPr>
      </p:pic>
    </p:spTree>
    <p:extLst>
      <p:ext uri="{BB962C8B-B14F-4D97-AF65-F5344CB8AC3E}">
        <p14:creationId xmlns:p14="http://schemas.microsoft.com/office/powerpoint/2010/main" val="858798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Models</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2C9E2770-01F7-42AC-BD6E-E397ED27FA80}"/>
              </a:ext>
            </a:extLst>
          </p:cNvPr>
          <p:cNvPicPr>
            <a:picLocks noChangeAspect="1"/>
          </p:cNvPicPr>
          <p:nvPr/>
        </p:nvPicPr>
        <p:blipFill>
          <a:blip r:embed="rId3"/>
          <a:stretch>
            <a:fillRect/>
          </a:stretch>
        </p:blipFill>
        <p:spPr>
          <a:xfrm>
            <a:off x="1651129" y="2078306"/>
            <a:ext cx="8696325" cy="3505200"/>
          </a:xfrm>
          <a:prstGeom prst="rect">
            <a:avLst/>
          </a:prstGeom>
        </p:spPr>
      </p:pic>
      <p:sp>
        <p:nvSpPr>
          <p:cNvPr id="15" name="矩形 14">
            <a:extLst>
              <a:ext uri="{FF2B5EF4-FFF2-40B4-BE49-F238E27FC236}">
                <a16:creationId xmlns:a16="http://schemas.microsoft.com/office/drawing/2014/main" id="{09A376FC-801B-47E7-9618-2960B0AC5D35}"/>
              </a:ext>
            </a:extLst>
          </p:cNvPr>
          <p:cNvSpPr/>
          <p:nvPr/>
        </p:nvSpPr>
        <p:spPr>
          <a:xfrm>
            <a:off x="1690018" y="1308759"/>
            <a:ext cx="5257145"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Variants of Graph Neural Networks</a:t>
            </a:r>
          </a:p>
        </p:txBody>
      </p:sp>
    </p:spTree>
    <p:extLst>
      <p:ext uri="{BB962C8B-B14F-4D97-AF65-F5344CB8AC3E}">
        <p14:creationId xmlns:p14="http://schemas.microsoft.com/office/powerpoint/2010/main" val="3549349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Applications</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183561B-0358-4D24-8BCB-C7A54825E719}"/>
              </a:ext>
            </a:extLst>
          </p:cNvPr>
          <p:cNvSpPr/>
          <p:nvPr/>
        </p:nvSpPr>
        <p:spPr>
          <a:xfrm>
            <a:off x="1617223" y="1478165"/>
            <a:ext cx="3254417"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Application Scenarios</a:t>
            </a:r>
            <a:endParaRPr lang="zh-CN" altLang="en-US" sz="24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86ABD34B-3085-4852-954E-0AF99B962CA8}"/>
              </a:ext>
            </a:extLst>
          </p:cNvPr>
          <p:cNvPicPr>
            <a:picLocks noChangeAspect="1"/>
          </p:cNvPicPr>
          <p:nvPr/>
        </p:nvPicPr>
        <p:blipFill>
          <a:blip r:embed="rId3"/>
          <a:stretch>
            <a:fillRect/>
          </a:stretch>
        </p:blipFill>
        <p:spPr>
          <a:xfrm>
            <a:off x="2576315" y="2564815"/>
            <a:ext cx="4532154" cy="1082557"/>
          </a:xfrm>
          <a:prstGeom prst="rect">
            <a:avLst/>
          </a:prstGeom>
        </p:spPr>
      </p:pic>
      <p:pic>
        <p:nvPicPr>
          <p:cNvPr id="15" name="图片 14">
            <a:extLst>
              <a:ext uri="{FF2B5EF4-FFF2-40B4-BE49-F238E27FC236}">
                <a16:creationId xmlns:a16="http://schemas.microsoft.com/office/drawing/2014/main" id="{87AE0909-EE56-48F1-9F6D-A4C7EC342AD3}"/>
              </a:ext>
            </a:extLst>
          </p:cNvPr>
          <p:cNvPicPr>
            <a:picLocks noChangeAspect="1"/>
          </p:cNvPicPr>
          <p:nvPr/>
        </p:nvPicPr>
        <p:blipFill>
          <a:blip r:embed="rId4"/>
          <a:stretch>
            <a:fillRect/>
          </a:stretch>
        </p:blipFill>
        <p:spPr>
          <a:xfrm>
            <a:off x="2483110" y="3932042"/>
            <a:ext cx="4819898" cy="1289116"/>
          </a:xfrm>
          <a:prstGeom prst="rect">
            <a:avLst/>
          </a:prstGeom>
        </p:spPr>
      </p:pic>
      <p:pic>
        <p:nvPicPr>
          <p:cNvPr id="17" name="图片 16">
            <a:extLst>
              <a:ext uri="{FF2B5EF4-FFF2-40B4-BE49-F238E27FC236}">
                <a16:creationId xmlns:a16="http://schemas.microsoft.com/office/drawing/2014/main" id="{2F1F9A94-F966-49E3-81DA-C07AFD32B669}"/>
              </a:ext>
            </a:extLst>
          </p:cNvPr>
          <p:cNvPicPr>
            <a:picLocks noChangeAspect="1"/>
          </p:cNvPicPr>
          <p:nvPr/>
        </p:nvPicPr>
        <p:blipFill>
          <a:blip r:embed="rId5"/>
          <a:stretch>
            <a:fillRect/>
          </a:stretch>
        </p:blipFill>
        <p:spPr>
          <a:xfrm>
            <a:off x="7936069" y="2381940"/>
            <a:ext cx="2044805" cy="1276416"/>
          </a:xfrm>
          <a:prstGeom prst="rect">
            <a:avLst/>
          </a:prstGeom>
        </p:spPr>
      </p:pic>
      <p:pic>
        <p:nvPicPr>
          <p:cNvPr id="20" name="图片 19">
            <a:extLst>
              <a:ext uri="{FF2B5EF4-FFF2-40B4-BE49-F238E27FC236}">
                <a16:creationId xmlns:a16="http://schemas.microsoft.com/office/drawing/2014/main" id="{AB82855B-E5E9-4756-8B8B-68C92CDFF627}"/>
              </a:ext>
            </a:extLst>
          </p:cNvPr>
          <p:cNvPicPr>
            <a:picLocks noChangeAspect="1"/>
          </p:cNvPicPr>
          <p:nvPr/>
        </p:nvPicPr>
        <p:blipFill>
          <a:blip r:embed="rId6"/>
          <a:stretch>
            <a:fillRect/>
          </a:stretch>
        </p:blipFill>
        <p:spPr>
          <a:xfrm>
            <a:off x="7936069" y="3790618"/>
            <a:ext cx="2406774" cy="1441524"/>
          </a:xfrm>
          <a:prstGeom prst="rect">
            <a:avLst/>
          </a:prstGeom>
        </p:spPr>
      </p:pic>
    </p:spTree>
    <p:extLst>
      <p:ext uri="{BB962C8B-B14F-4D97-AF65-F5344CB8AC3E}">
        <p14:creationId xmlns:p14="http://schemas.microsoft.com/office/powerpoint/2010/main" val="739638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Applications</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183561B-0358-4D24-8BCB-C7A54825E719}"/>
              </a:ext>
            </a:extLst>
          </p:cNvPr>
          <p:cNvSpPr/>
          <p:nvPr/>
        </p:nvSpPr>
        <p:spPr>
          <a:xfrm>
            <a:off x="1617223" y="1478165"/>
            <a:ext cx="2173993"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GNN in NLP</a:t>
            </a:r>
            <a:endParaRPr lang="zh-CN" altLang="en-US" sz="2400"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7E86C27D-D9F0-47F5-AEC5-545822AF5CC8}"/>
              </a:ext>
            </a:extLst>
          </p:cNvPr>
          <p:cNvSpPr/>
          <p:nvPr/>
        </p:nvSpPr>
        <p:spPr>
          <a:xfrm>
            <a:off x="2160250" y="1990865"/>
            <a:ext cx="7184136" cy="4613058"/>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Neural Machine Translation</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Text Generation</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Question Answering (Open QA)</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Information Extraction</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Sentiment</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Syntactic Parsing</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Semantic Role Labeling</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Word Embedding</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Sentence Representation</a:t>
            </a:r>
          </a:p>
          <a:p>
            <a:pPr>
              <a:lnSpc>
                <a:spcPct val="150000"/>
              </a:lnSpc>
            </a:pPr>
            <a:r>
              <a:rPr lang="en-US" altLang="zh-CN" sz="2000"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91A5E6B-55B9-410E-B083-30262161FC5A}"/>
              </a:ext>
            </a:extLst>
          </p:cNvPr>
          <p:cNvSpPr/>
          <p:nvPr/>
        </p:nvSpPr>
        <p:spPr>
          <a:xfrm>
            <a:off x="2157202" y="1989010"/>
            <a:ext cx="7184136" cy="4613058"/>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Neural Machine Translation</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Text Generation</a:t>
            </a:r>
          </a:p>
          <a:p>
            <a:pPr marL="285750" indent="-285750">
              <a:lnSpc>
                <a:spcPct val="150000"/>
              </a:lnSpc>
              <a:buFont typeface="Wingdings" panose="05000000000000000000" pitchFamily="2" charset="2"/>
              <a:buChar char="l"/>
            </a:pPr>
            <a:r>
              <a:rPr lang="en-US" altLang="zh-CN" sz="2000" dirty="0">
                <a:solidFill>
                  <a:srgbClr val="FF0000"/>
                </a:solidFill>
                <a:latin typeface="Times New Roman" panose="02020603050405020304" pitchFamily="18" charset="0"/>
                <a:cs typeface="Times New Roman" panose="02020603050405020304" pitchFamily="18" charset="0"/>
              </a:rPr>
              <a:t>Question Answering (Open QA)</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Information Extraction</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Sentiment</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Syntactic Parsing</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Semantic Role Labeling</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Word Embedding</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Sentence Representation</a:t>
            </a:r>
          </a:p>
          <a:p>
            <a:pPr>
              <a:lnSpc>
                <a:spcPct val="150000"/>
              </a:lnSpc>
            </a:pPr>
            <a:r>
              <a:rPr lang="en-US" altLang="zh-CN" sz="2000"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926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2865330" y="316866"/>
            <a:ext cx="6217709"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Applications(Open QA)</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80504DC-8DCB-4336-A4E2-788AC27C7148}"/>
              </a:ext>
            </a:extLst>
          </p:cNvPr>
          <p:cNvPicPr>
            <a:picLocks noChangeAspect="1"/>
          </p:cNvPicPr>
          <p:nvPr/>
        </p:nvPicPr>
        <p:blipFill>
          <a:blip r:embed="rId3"/>
          <a:stretch>
            <a:fillRect/>
          </a:stretch>
        </p:blipFill>
        <p:spPr>
          <a:xfrm>
            <a:off x="1705072" y="2136831"/>
            <a:ext cx="3964208" cy="2781340"/>
          </a:xfrm>
          <a:prstGeom prst="rect">
            <a:avLst/>
          </a:prstGeom>
        </p:spPr>
      </p:pic>
      <p:sp>
        <p:nvSpPr>
          <p:cNvPr id="13" name="矩形 12">
            <a:extLst>
              <a:ext uri="{FF2B5EF4-FFF2-40B4-BE49-F238E27FC236}">
                <a16:creationId xmlns:a16="http://schemas.microsoft.com/office/drawing/2014/main" id="{A183561B-0358-4D24-8BCB-C7A54825E719}"/>
              </a:ext>
            </a:extLst>
          </p:cNvPr>
          <p:cNvSpPr/>
          <p:nvPr/>
        </p:nvSpPr>
        <p:spPr>
          <a:xfrm>
            <a:off x="1617223" y="1478165"/>
            <a:ext cx="3111749"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Cognitive Graph QA</a:t>
            </a:r>
            <a:endParaRPr lang="zh-CN" altLang="en-US" sz="2400"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89C8BE13-D01E-4EB3-994E-2D15A6E14C0C}"/>
              </a:ext>
            </a:extLst>
          </p:cNvPr>
          <p:cNvPicPr>
            <a:picLocks noChangeAspect="1"/>
          </p:cNvPicPr>
          <p:nvPr/>
        </p:nvPicPr>
        <p:blipFill>
          <a:blip r:embed="rId4"/>
          <a:stretch>
            <a:fillRect/>
          </a:stretch>
        </p:blipFill>
        <p:spPr>
          <a:xfrm>
            <a:off x="5893745" y="1990865"/>
            <a:ext cx="5577601" cy="3376626"/>
          </a:xfrm>
          <a:prstGeom prst="rect">
            <a:avLst/>
          </a:prstGeom>
        </p:spPr>
      </p:pic>
      <p:sp>
        <p:nvSpPr>
          <p:cNvPr id="12" name="矩形 11">
            <a:extLst>
              <a:ext uri="{FF2B5EF4-FFF2-40B4-BE49-F238E27FC236}">
                <a16:creationId xmlns:a16="http://schemas.microsoft.com/office/drawing/2014/main" id="{17065B3A-63B8-432F-BBD9-1E8C28200605}"/>
              </a:ext>
            </a:extLst>
          </p:cNvPr>
          <p:cNvSpPr/>
          <p:nvPr/>
        </p:nvSpPr>
        <p:spPr>
          <a:xfrm>
            <a:off x="2229292" y="5948912"/>
            <a:ext cx="8966792"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Ming Ding et al. </a:t>
            </a:r>
            <a:r>
              <a:rPr lang="zh-CN" altLang="en-US" dirty="0">
                <a:latin typeface="Times New Roman" panose="02020603050405020304" pitchFamily="18" charset="0"/>
                <a:cs typeface="Times New Roman" panose="02020603050405020304" pitchFamily="18" charset="0"/>
              </a:rPr>
              <a:t>Cognitive Graph for Multi-Hop Reading Comprehension at Scale  (</a:t>
            </a:r>
            <a:r>
              <a:rPr lang="en-US" altLang="zh-CN" dirty="0">
                <a:latin typeface="Times New Roman" panose="02020603050405020304" pitchFamily="18" charset="0"/>
                <a:cs typeface="Times New Roman" panose="02020603050405020304" pitchFamily="18" charset="0"/>
              </a:rPr>
              <a:t>ACL 2019</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99372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176073" y="436443"/>
            <a:ext cx="3814267" cy="3954252"/>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10" name="组合 9">
            <a:extLst>
              <a:ext uri="{FF2B5EF4-FFF2-40B4-BE49-F238E27FC236}">
                <a16:creationId xmlns:a16="http://schemas.microsoft.com/office/drawing/2014/main" id="{A93B6950-090F-41FD-A46D-4A51281D536F}"/>
              </a:ext>
            </a:extLst>
          </p:cNvPr>
          <p:cNvGrpSpPr/>
          <p:nvPr/>
        </p:nvGrpSpPr>
        <p:grpSpPr>
          <a:xfrm>
            <a:off x="4520469" y="1693499"/>
            <a:ext cx="551180" cy="587865"/>
            <a:chOff x="7335520" y="-437099"/>
            <a:chExt cx="914400" cy="975261"/>
          </a:xfrm>
          <a:solidFill>
            <a:schemeClr val="tx1"/>
          </a:solidFill>
        </p:grpSpPr>
        <p:sp>
          <p:nvSpPr>
            <p:cNvPr id="11" name="矩形 10">
              <a:extLst>
                <a:ext uri="{FF2B5EF4-FFF2-40B4-BE49-F238E27FC236}">
                  <a16:creationId xmlns:a16="http://schemas.microsoft.com/office/drawing/2014/main" id="{4CD99FFA-2CDD-4840-8E2F-F19C726CC519}"/>
                </a:ext>
              </a:extLst>
            </p:cNvPr>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CAFD6BA2-FFF4-4541-BC74-A2754D58FCDD}"/>
                </a:ext>
              </a:extLst>
            </p:cNvPr>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3" name="PA-文本框 10">
            <a:extLst>
              <a:ext uri="{FF2B5EF4-FFF2-40B4-BE49-F238E27FC236}">
                <a16:creationId xmlns:a16="http://schemas.microsoft.com/office/drawing/2014/main" id="{F31AEF85-2B7D-4D88-B9E2-0E8236808371}"/>
              </a:ext>
            </a:extLst>
          </p:cNvPr>
          <p:cNvSpPr txBox="1"/>
          <p:nvPr>
            <p:custDataLst>
              <p:tags r:id="rId1"/>
            </p:custDataLst>
          </p:nvPr>
        </p:nvSpPr>
        <p:spPr>
          <a:xfrm>
            <a:off x="5370025" y="1698871"/>
            <a:ext cx="3254390" cy="523220"/>
          </a:xfrm>
          <a:prstGeom prst="rect">
            <a:avLst/>
          </a:prstGeom>
          <a:noFill/>
        </p:spPr>
        <p:txBody>
          <a:bodyPr wrap="square" rtlCol="0">
            <a:spAutoFit/>
          </a:bodyPr>
          <a:lstStyle/>
          <a:p>
            <a:r>
              <a:rPr lang="en-US" altLang="zh-CN" sz="2800" b="1" spc="200" dirty="0">
                <a:latin typeface="Times New Roman" panose="02020603050405020304" pitchFamily="18" charset="0"/>
                <a:ea typeface="思源黑体 CN Light" panose="020B0300000000000000" pitchFamily="34" charset="-122"/>
                <a:cs typeface="Times New Roman" panose="02020603050405020304" pitchFamily="18" charset="0"/>
                <a:sym typeface="Arial" panose="020B0604020202020204" pitchFamily="34" charset="0"/>
              </a:rPr>
              <a:t>Introduction</a:t>
            </a:r>
          </a:p>
        </p:txBody>
      </p:sp>
      <p:grpSp>
        <p:nvGrpSpPr>
          <p:cNvPr id="15" name="组合 14">
            <a:extLst>
              <a:ext uri="{FF2B5EF4-FFF2-40B4-BE49-F238E27FC236}">
                <a16:creationId xmlns:a16="http://schemas.microsoft.com/office/drawing/2014/main" id="{34929BE6-3F8F-4634-B448-4B8D627CCF28}"/>
              </a:ext>
            </a:extLst>
          </p:cNvPr>
          <p:cNvGrpSpPr/>
          <p:nvPr/>
        </p:nvGrpSpPr>
        <p:grpSpPr>
          <a:xfrm>
            <a:off x="4520469" y="2762460"/>
            <a:ext cx="551180" cy="587865"/>
            <a:chOff x="7335520" y="-437099"/>
            <a:chExt cx="914400" cy="975261"/>
          </a:xfrm>
          <a:solidFill>
            <a:schemeClr val="tx1"/>
          </a:solidFill>
        </p:grpSpPr>
        <p:sp>
          <p:nvSpPr>
            <p:cNvPr id="16" name="矩形 15">
              <a:extLst>
                <a:ext uri="{FF2B5EF4-FFF2-40B4-BE49-F238E27FC236}">
                  <a16:creationId xmlns:a16="http://schemas.microsoft.com/office/drawing/2014/main" id="{E8BF4CD2-A944-4D57-AFB0-3E4DC0E0BF85}"/>
                </a:ext>
              </a:extLst>
            </p:cNvPr>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等腰三角形 16">
              <a:extLst>
                <a:ext uri="{FF2B5EF4-FFF2-40B4-BE49-F238E27FC236}">
                  <a16:creationId xmlns:a16="http://schemas.microsoft.com/office/drawing/2014/main" id="{19F98BCC-E4A1-47C6-8CBD-363076C287C8}"/>
                </a:ext>
              </a:extLst>
            </p:cNvPr>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8" name="PA-文本框 10">
            <a:extLst>
              <a:ext uri="{FF2B5EF4-FFF2-40B4-BE49-F238E27FC236}">
                <a16:creationId xmlns:a16="http://schemas.microsoft.com/office/drawing/2014/main" id="{9849D803-A455-47A9-A19D-4E39D3ED1CB9}"/>
              </a:ext>
            </a:extLst>
          </p:cNvPr>
          <p:cNvSpPr txBox="1"/>
          <p:nvPr>
            <p:custDataLst>
              <p:tags r:id="rId2"/>
            </p:custDataLst>
          </p:nvPr>
        </p:nvSpPr>
        <p:spPr>
          <a:xfrm>
            <a:off x="5370025" y="2767832"/>
            <a:ext cx="3254390" cy="523220"/>
          </a:xfrm>
          <a:prstGeom prst="rect">
            <a:avLst/>
          </a:prstGeom>
          <a:noFill/>
        </p:spPr>
        <p:txBody>
          <a:bodyPr wrap="square" rtlCol="0">
            <a:spAutoFit/>
          </a:bodyPr>
          <a:lstStyle>
            <a:defPPr>
              <a:defRPr lang="zh-CN"/>
            </a:defPPr>
            <a:lvl1pPr algn="ctr">
              <a:defRPr sz="2400" b="1" spc="200">
                <a:latin typeface="Times New Roman" panose="02020603050405020304" pitchFamily="18" charset="0"/>
                <a:ea typeface="思源黑体 CN Light" panose="020B0300000000000000" pitchFamily="34" charset="-122"/>
                <a:cs typeface="Times New Roman" panose="02020603050405020304" pitchFamily="18" charset="0"/>
              </a:defRPr>
            </a:lvl1pPr>
          </a:lstStyle>
          <a:p>
            <a:pPr algn="l"/>
            <a:r>
              <a:rPr lang="en-US" altLang="zh-CN" sz="2800" dirty="0">
                <a:sym typeface="+mn-lt"/>
              </a:rPr>
              <a:t>Models</a:t>
            </a:r>
            <a:endParaRPr lang="zh-CN" altLang="en-US" sz="2800" dirty="0">
              <a:sym typeface="+mn-lt"/>
            </a:endParaRPr>
          </a:p>
        </p:txBody>
      </p:sp>
      <p:grpSp>
        <p:nvGrpSpPr>
          <p:cNvPr id="20" name="组合 19">
            <a:extLst>
              <a:ext uri="{FF2B5EF4-FFF2-40B4-BE49-F238E27FC236}">
                <a16:creationId xmlns:a16="http://schemas.microsoft.com/office/drawing/2014/main" id="{5681CF44-F7F3-46B2-AF1B-DA1C9AD83E42}"/>
              </a:ext>
            </a:extLst>
          </p:cNvPr>
          <p:cNvGrpSpPr/>
          <p:nvPr/>
        </p:nvGrpSpPr>
        <p:grpSpPr>
          <a:xfrm>
            <a:off x="4520469" y="3831421"/>
            <a:ext cx="551180" cy="587865"/>
            <a:chOff x="7335520" y="-437099"/>
            <a:chExt cx="914400" cy="975261"/>
          </a:xfrm>
          <a:solidFill>
            <a:schemeClr val="tx1"/>
          </a:solidFill>
        </p:grpSpPr>
        <p:sp>
          <p:nvSpPr>
            <p:cNvPr id="21" name="矩形 20">
              <a:extLst>
                <a:ext uri="{FF2B5EF4-FFF2-40B4-BE49-F238E27FC236}">
                  <a16:creationId xmlns:a16="http://schemas.microsoft.com/office/drawing/2014/main" id="{28025406-2473-49B7-B4A7-4D587DB09865}"/>
                </a:ext>
              </a:extLst>
            </p:cNvPr>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等腰三角形 21">
              <a:extLst>
                <a:ext uri="{FF2B5EF4-FFF2-40B4-BE49-F238E27FC236}">
                  <a16:creationId xmlns:a16="http://schemas.microsoft.com/office/drawing/2014/main" id="{6478BC79-9CDC-4257-95F2-D649219414E6}"/>
                </a:ext>
              </a:extLst>
            </p:cNvPr>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3" name="PA-文本框 10">
            <a:extLst>
              <a:ext uri="{FF2B5EF4-FFF2-40B4-BE49-F238E27FC236}">
                <a16:creationId xmlns:a16="http://schemas.microsoft.com/office/drawing/2014/main" id="{CCB3555D-1ABB-4133-B5EF-8BD17C67F24A}"/>
              </a:ext>
            </a:extLst>
          </p:cNvPr>
          <p:cNvSpPr txBox="1"/>
          <p:nvPr>
            <p:custDataLst>
              <p:tags r:id="rId3"/>
            </p:custDataLst>
          </p:nvPr>
        </p:nvSpPr>
        <p:spPr>
          <a:xfrm>
            <a:off x="5370025" y="3836793"/>
            <a:ext cx="3254390" cy="523220"/>
          </a:xfrm>
          <a:prstGeom prst="rect">
            <a:avLst/>
          </a:prstGeom>
          <a:noFill/>
        </p:spPr>
        <p:txBody>
          <a:bodyPr wrap="square" rtlCol="0">
            <a:spAutoFit/>
          </a:bodyPr>
          <a:lstStyle>
            <a:defPPr>
              <a:defRPr lang="zh-CN"/>
            </a:defPPr>
            <a:lvl1pPr algn="ctr">
              <a:defRPr sz="2400" b="1" spc="200">
                <a:latin typeface="Times New Roman" panose="02020603050405020304" pitchFamily="18" charset="0"/>
                <a:ea typeface="思源黑体 CN Light" panose="020B0300000000000000" pitchFamily="34" charset="-122"/>
                <a:cs typeface="Times New Roman" panose="02020603050405020304" pitchFamily="18" charset="0"/>
              </a:defRPr>
            </a:lvl1pPr>
          </a:lstStyle>
          <a:p>
            <a:pPr algn="l"/>
            <a:r>
              <a:rPr lang="en-US" altLang="zh-CN" sz="2800" dirty="0">
                <a:sym typeface="+mn-lt"/>
              </a:rPr>
              <a:t>Applications</a:t>
            </a:r>
            <a:endParaRPr lang="zh-CN" altLang="en-US" sz="2800" dirty="0">
              <a:sym typeface="+mn-lt"/>
            </a:endParaRPr>
          </a:p>
        </p:txBody>
      </p:sp>
      <p:sp>
        <p:nvSpPr>
          <p:cNvPr id="30" name="文本框 29">
            <a:extLst>
              <a:ext uri="{FF2B5EF4-FFF2-40B4-BE49-F238E27FC236}">
                <a16:creationId xmlns:a16="http://schemas.microsoft.com/office/drawing/2014/main" id="{4E43B7DC-9FBD-4391-9DA9-1020A262DB74}"/>
              </a:ext>
            </a:extLst>
          </p:cNvPr>
          <p:cNvSpPr txBox="1"/>
          <p:nvPr/>
        </p:nvSpPr>
        <p:spPr>
          <a:xfrm>
            <a:off x="6989926" y="738650"/>
            <a:ext cx="4724402" cy="10156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OUTLINE</a:t>
            </a:r>
            <a:endParaRPr kumimoji="0" lang="zh-CN" altLang="en-US" sz="6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nvGrpSpPr>
          <p:cNvPr id="41" name="组合 40">
            <a:extLst>
              <a:ext uri="{FF2B5EF4-FFF2-40B4-BE49-F238E27FC236}">
                <a16:creationId xmlns:a16="http://schemas.microsoft.com/office/drawing/2014/main" id="{57E6F187-14F3-4012-9305-77B1ED506897}"/>
              </a:ext>
            </a:extLst>
          </p:cNvPr>
          <p:cNvGrpSpPr/>
          <p:nvPr/>
        </p:nvGrpSpPr>
        <p:grpSpPr>
          <a:xfrm>
            <a:off x="4520469" y="4936958"/>
            <a:ext cx="551180" cy="587865"/>
            <a:chOff x="7335520" y="-437099"/>
            <a:chExt cx="914400" cy="975261"/>
          </a:xfrm>
          <a:solidFill>
            <a:schemeClr val="tx1"/>
          </a:solidFill>
        </p:grpSpPr>
        <p:sp>
          <p:nvSpPr>
            <p:cNvPr id="42" name="矩形 41">
              <a:extLst>
                <a:ext uri="{FF2B5EF4-FFF2-40B4-BE49-F238E27FC236}">
                  <a16:creationId xmlns:a16="http://schemas.microsoft.com/office/drawing/2014/main" id="{CAC52063-F628-4549-A156-7C8654BCC1CB}"/>
                </a:ext>
              </a:extLst>
            </p:cNvPr>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3" name="等腰三角形 42">
              <a:extLst>
                <a:ext uri="{FF2B5EF4-FFF2-40B4-BE49-F238E27FC236}">
                  <a16:creationId xmlns:a16="http://schemas.microsoft.com/office/drawing/2014/main" id="{9662B8B4-5EAB-4E32-8A93-4DC82B4E3CD2}"/>
                </a:ext>
              </a:extLst>
            </p:cNvPr>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44" name="PA-文本框 10">
            <a:extLst>
              <a:ext uri="{FF2B5EF4-FFF2-40B4-BE49-F238E27FC236}">
                <a16:creationId xmlns:a16="http://schemas.microsoft.com/office/drawing/2014/main" id="{8FE97F2E-9E02-4899-AC21-D10B874681BC}"/>
              </a:ext>
            </a:extLst>
          </p:cNvPr>
          <p:cNvSpPr txBox="1"/>
          <p:nvPr>
            <p:custDataLst>
              <p:tags r:id="rId4"/>
            </p:custDataLst>
          </p:nvPr>
        </p:nvSpPr>
        <p:spPr>
          <a:xfrm>
            <a:off x="5376121" y="4976745"/>
            <a:ext cx="3254390" cy="523220"/>
          </a:xfrm>
          <a:prstGeom prst="rect">
            <a:avLst/>
          </a:prstGeom>
          <a:noFill/>
        </p:spPr>
        <p:txBody>
          <a:bodyPr wrap="square" rtlCol="0">
            <a:spAutoFit/>
          </a:bodyPr>
          <a:lstStyle>
            <a:defPPr>
              <a:defRPr lang="zh-CN"/>
            </a:defPPr>
            <a:lvl1pPr algn="ctr">
              <a:defRPr sz="2400" b="1" spc="200">
                <a:latin typeface="Times New Roman" panose="02020603050405020304" pitchFamily="18" charset="0"/>
                <a:ea typeface="思源黑体 CN Light" panose="020B0300000000000000" pitchFamily="34" charset="-122"/>
                <a:cs typeface="Times New Roman" panose="02020603050405020304" pitchFamily="18" charset="0"/>
              </a:defRPr>
            </a:lvl1pPr>
          </a:lstStyle>
          <a:p>
            <a:pPr algn="l"/>
            <a:r>
              <a:rPr lang="en-US" altLang="zh-CN" sz="2800" dirty="0">
                <a:sym typeface="+mn-lt"/>
              </a:rPr>
              <a:t>Conclusion</a:t>
            </a:r>
            <a:endParaRPr lang="zh-CN" altLang="en-US" sz="2800" dirty="0">
              <a:sym typeface="+mn-lt"/>
            </a:endParaRPr>
          </a:p>
        </p:txBody>
      </p:sp>
    </p:spTree>
    <p:extLst>
      <p:ext uri="{BB962C8B-B14F-4D97-AF65-F5344CB8AC3E}">
        <p14:creationId xmlns:p14="http://schemas.microsoft.com/office/powerpoint/2010/main" val="217507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183561B-0358-4D24-8BCB-C7A54825E719}"/>
              </a:ext>
            </a:extLst>
          </p:cNvPr>
          <p:cNvSpPr/>
          <p:nvPr/>
        </p:nvSpPr>
        <p:spPr>
          <a:xfrm>
            <a:off x="1617223" y="1478165"/>
            <a:ext cx="3111749"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Cognitive Graph QA</a:t>
            </a:r>
            <a:endParaRPr lang="zh-CN" altLang="en-US" sz="2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7D9894D3-119A-4AF6-BBC0-7BDE00636E67}"/>
              </a:ext>
            </a:extLst>
          </p:cNvPr>
          <p:cNvPicPr>
            <a:picLocks noChangeAspect="1"/>
          </p:cNvPicPr>
          <p:nvPr/>
        </p:nvPicPr>
        <p:blipFill>
          <a:blip r:embed="rId3"/>
          <a:stretch>
            <a:fillRect/>
          </a:stretch>
        </p:blipFill>
        <p:spPr>
          <a:xfrm>
            <a:off x="1991477" y="2052115"/>
            <a:ext cx="8209046" cy="3160415"/>
          </a:xfrm>
          <a:prstGeom prst="rect">
            <a:avLst/>
          </a:prstGeom>
        </p:spPr>
      </p:pic>
      <p:sp>
        <p:nvSpPr>
          <p:cNvPr id="17" name="TextBox 8">
            <a:extLst>
              <a:ext uri="{FF2B5EF4-FFF2-40B4-BE49-F238E27FC236}">
                <a16:creationId xmlns:a16="http://schemas.microsoft.com/office/drawing/2014/main" id="{46A27AEF-94EB-4079-859D-3562F73CC151}"/>
              </a:ext>
            </a:extLst>
          </p:cNvPr>
          <p:cNvSpPr txBox="1"/>
          <p:nvPr/>
        </p:nvSpPr>
        <p:spPr>
          <a:xfrm>
            <a:off x="2865330" y="316866"/>
            <a:ext cx="6217709"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Applications(Open QA)</a:t>
            </a:r>
          </a:p>
        </p:txBody>
      </p:sp>
      <p:sp>
        <p:nvSpPr>
          <p:cNvPr id="15" name="矩形 14">
            <a:extLst>
              <a:ext uri="{FF2B5EF4-FFF2-40B4-BE49-F238E27FC236}">
                <a16:creationId xmlns:a16="http://schemas.microsoft.com/office/drawing/2014/main" id="{E59C35CD-AE86-4CA3-B724-98E96E599FA5}"/>
              </a:ext>
            </a:extLst>
          </p:cNvPr>
          <p:cNvSpPr/>
          <p:nvPr/>
        </p:nvSpPr>
        <p:spPr>
          <a:xfrm>
            <a:off x="2229292" y="5948912"/>
            <a:ext cx="8966792"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Ming Ding et al. </a:t>
            </a:r>
            <a:r>
              <a:rPr lang="zh-CN" altLang="en-US" dirty="0">
                <a:latin typeface="Times New Roman" panose="02020603050405020304" pitchFamily="18" charset="0"/>
                <a:cs typeface="Times New Roman" panose="02020603050405020304" pitchFamily="18" charset="0"/>
              </a:rPr>
              <a:t>Cognitive Graph for Multi-Hop Reading Comprehension at Scale  (</a:t>
            </a:r>
            <a:r>
              <a:rPr lang="en-US" altLang="zh-CN" dirty="0">
                <a:latin typeface="Times New Roman" panose="02020603050405020304" pitchFamily="18" charset="0"/>
                <a:cs typeface="Times New Roman" panose="02020603050405020304" pitchFamily="18" charset="0"/>
              </a:rPr>
              <a:t>ACL 2019</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26598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EE14A86-E773-46DE-9058-DA37BAC78800}"/>
              </a:ext>
            </a:extLst>
          </p:cNvPr>
          <p:cNvPicPr>
            <a:picLocks noChangeAspect="1"/>
          </p:cNvPicPr>
          <p:nvPr/>
        </p:nvPicPr>
        <p:blipFill>
          <a:blip r:embed="rId3"/>
          <a:stretch>
            <a:fillRect/>
          </a:stretch>
        </p:blipFill>
        <p:spPr>
          <a:xfrm>
            <a:off x="2448605" y="2308186"/>
            <a:ext cx="3340451" cy="3161041"/>
          </a:xfrm>
          <a:prstGeom prst="rect">
            <a:avLst/>
          </a:prstGeom>
        </p:spPr>
      </p:pic>
      <p:sp>
        <p:nvSpPr>
          <p:cNvPr id="11" name="矩形 10">
            <a:extLst>
              <a:ext uri="{FF2B5EF4-FFF2-40B4-BE49-F238E27FC236}">
                <a16:creationId xmlns:a16="http://schemas.microsoft.com/office/drawing/2014/main" id="{276631EC-5B16-4018-A72E-8E20A9A04987}"/>
              </a:ext>
            </a:extLst>
          </p:cNvPr>
          <p:cNvSpPr/>
          <p:nvPr/>
        </p:nvSpPr>
        <p:spPr>
          <a:xfrm>
            <a:off x="1513048" y="1516314"/>
            <a:ext cx="6144631"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Heterogeneous Document-Entity(HDE) graph</a:t>
            </a:r>
            <a:endParaRPr lang="zh-CN" altLang="en-US" sz="24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EA4A91B6-2FC7-4194-B397-F0F186385F94}"/>
              </a:ext>
            </a:extLst>
          </p:cNvPr>
          <p:cNvPicPr>
            <a:picLocks noChangeAspect="1"/>
          </p:cNvPicPr>
          <p:nvPr/>
        </p:nvPicPr>
        <p:blipFill>
          <a:blip r:embed="rId4"/>
          <a:stretch>
            <a:fillRect/>
          </a:stretch>
        </p:blipFill>
        <p:spPr>
          <a:xfrm>
            <a:off x="6211559" y="2052500"/>
            <a:ext cx="3071799" cy="3672411"/>
          </a:xfrm>
          <a:prstGeom prst="rect">
            <a:avLst/>
          </a:prstGeom>
        </p:spPr>
      </p:pic>
      <p:sp>
        <p:nvSpPr>
          <p:cNvPr id="16" name="TextBox 8">
            <a:extLst>
              <a:ext uri="{FF2B5EF4-FFF2-40B4-BE49-F238E27FC236}">
                <a16:creationId xmlns:a16="http://schemas.microsoft.com/office/drawing/2014/main" id="{CD27C7B1-D3B4-4F09-9C2A-23946FEBC890}"/>
              </a:ext>
            </a:extLst>
          </p:cNvPr>
          <p:cNvSpPr txBox="1"/>
          <p:nvPr/>
        </p:nvSpPr>
        <p:spPr>
          <a:xfrm>
            <a:off x="2865330" y="316866"/>
            <a:ext cx="6217709"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Applications(Open QA)</a:t>
            </a:r>
          </a:p>
        </p:txBody>
      </p:sp>
      <p:sp>
        <p:nvSpPr>
          <p:cNvPr id="13" name="矩形 12">
            <a:extLst>
              <a:ext uri="{FF2B5EF4-FFF2-40B4-BE49-F238E27FC236}">
                <a16:creationId xmlns:a16="http://schemas.microsoft.com/office/drawing/2014/main" id="{9DA781BD-91A1-4870-B62A-E842F8AEBCCD}"/>
              </a:ext>
            </a:extLst>
          </p:cNvPr>
          <p:cNvSpPr/>
          <p:nvPr/>
        </p:nvSpPr>
        <p:spPr>
          <a:xfrm>
            <a:off x="2343916" y="6121715"/>
            <a:ext cx="9160512" cy="64633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Ming Tu et al. Multi-hop Reading Comprehension across Multiple Documents by Reasoning over Heterogeneous Graphs (ACL 2019)</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908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76631EC-5B16-4018-A72E-8E20A9A04987}"/>
              </a:ext>
            </a:extLst>
          </p:cNvPr>
          <p:cNvSpPr/>
          <p:nvPr/>
        </p:nvSpPr>
        <p:spPr>
          <a:xfrm>
            <a:off x="1513048" y="1516314"/>
            <a:ext cx="6144631"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Heterogeneous Document-Entity(HDE) graph</a:t>
            </a:r>
            <a:endParaRPr lang="zh-CN" altLang="en-US" sz="2400" dirty="0">
              <a:latin typeface="Times New Roman" panose="02020603050405020304" pitchFamily="18" charset="0"/>
              <a:cs typeface="Times New Roman" panose="02020603050405020304" pitchFamily="18" charset="0"/>
            </a:endParaRPr>
          </a:p>
        </p:txBody>
      </p:sp>
      <p:sp>
        <p:nvSpPr>
          <p:cNvPr id="16" name="TextBox 8">
            <a:extLst>
              <a:ext uri="{FF2B5EF4-FFF2-40B4-BE49-F238E27FC236}">
                <a16:creationId xmlns:a16="http://schemas.microsoft.com/office/drawing/2014/main" id="{CD27C7B1-D3B4-4F09-9C2A-23946FEBC890}"/>
              </a:ext>
            </a:extLst>
          </p:cNvPr>
          <p:cNvSpPr txBox="1"/>
          <p:nvPr/>
        </p:nvSpPr>
        <p:spPr>
          <a:xfrm>
            <a:off x="2865330" y="316866"/>
            <a:ext cx="6217709"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Applications(Open QA)</a:t>
            </a:r>
          </a:p>
        </p:txBody>
      </p:sp>
      <p:sp>
        <p:nvSpPr>
          <p:cNvPr id="13" name="矩形 12">
            <a:extLst>
              <a:ext uri="{FF2B5EF4-FFF2-40B4-BE49-F238E27FC236}">
                <a16:creationId xmlns:a16="http://schemas.microsoft.com/office/drawing/2014/main" id="{9DA781BD-91A1-4870-B62A-E842F8AEBCCD}"/>
              </a:ext>
            </a:extLst>
          </p:cNvPr>
          <p:cNvSpPr/>
          <p:nvPr/>
        </p:nvSpPr>
        <p:spPr>
          <a:xfrm>
            <a:off x="2343916" y="6121715"/>
            <a:ext cx="9160512" cy="64633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Ming Tu et al. Multi-hop Reading Comprehension across Multiple Documents by Reasoning over Heterogeneous Graphs (ACL 2019)</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28121D7D-51BD-4583-AE3F-0EEB9E2B8DC8}"/>
              </a:ext>
            </a:extLst>
          </p:cNvPr>
          <p:cNvPicPr>
            <a:picLocks noChangeAspect="1"/>
          </p:cNvPicPr>
          <p:nvPr/>
        </p:nvPicPr>
        <p:blipFill>
          <a:blip r:embed="rId3"/>
          <a:stretch>
            <a:fillRect/>
          </a:stretch>
        </p:blipFill>
        <p:spPr>
          <a:xfrm>
            <a:off x="7657679" y="2353273"/>
            <a:ext cx="2323972" cy="2406198"/>
          </a:xfrm>
          <a:prstGeom prst="rect">
            <a:avLst/>
          </a:prstGeom>
        </p:spPr>
      </p:pic>
      <p:sp>
        <p:nvSpPr>
          <p:cNvPr id="15" name="矩形 14">
            <a:extLst>
              <a:ext uri="{FF2B5EF4-FFF2-40B4-BE49-F238E27FC236}">
                <a16:creationId xmlns:a16="http://schemas.microsoft.com/office/drawing/2014/main" id="{23EE78AF-40B5-4D3A-8261-49EBA422CC67}"/>
              </a:ext>
            </a:extLst>
          </p:cNvPr>
          <p:cNvSpPr/>
          <p:nvPr/>
        </p:nvSpPr>
        <p:spPr>
          <a:xfrm>
            <a:off x="2037987" y="2503264"/>
            <a:ext cx="331533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Reasoning over HDE graph</a:t>
            </a:r>
            <a:endParaRPr lang="zh-CN" altLang="en-US" sz="2000" dirty="0"/>
          </a:p>
        </p:txBody>
      </p:sp>
      <p:pic>
        <p:nvPicPr>
          <p:cNvPr id="25" name="图片 24">
            <a:extLst>
              <a:ext uri="{FF2B5EF4-FFF2-40B4-BE49-F238E27FC236}">
                <a16:creationId xmlns:a16="http://schemas.microsoft.com/office/drawing/2014/main" id="{0E29E828-C7B6-433C-B564-493D30340E4C}"/>
              </a:ext>
            </a:extLst>
          </p:cNvPr>
          <p:cNvPicPr>
            <a:picLocks noChangeAspect="1"/>
          </p:cNvPicPr>
          <p:nvPr/>
        </p:nvPicPr>
        <p:blipFill>
          <a:blip r:embed="rId4"/>
          <a:stretch>
            <a:fillRect/>
          </a:stretch>
        </p:blipFill>
        <p:spPr>
          <a:xfrm>
            <a:off x="2196403" y="3623983"/>
            <a:ext cx="2714766" cy="1816610"/>
          </a:xfrm>
          <a:prstGeom prst="rect">
            <a:avLst/>
          </a:prstGeom>
        </p:spPr>
      </p:pic>
      <p:pic>
        <p:nvPicPr>
          <p:cNvPr id="26" name="图片 25">
            <a:extLst>
              <a:ext uri="{FF2B5EF4-FFF2-40B4-BE49-F238E27FC236}">
                <a16:creationId xmlns:a16="http://schemas.microsoft.com/office/drawing/2014/main" id="{8F380BD9-305F-4DD4-B870-A90D69F63BDA}"/>
              </a:ext>
            </a:extLst>
          </p:cNvPr>
          <p:cNvPicPr>
            <a:picLocks noChangeAspect="1"/>
          </p:cNvPicPr>
          <p:nvPr/>
        </p:nvPicPr>
        <p:blipFill>
          <a:blip r:embed="rId5"/>
          <a:stretch>
            <a:fillRect/>
          </a:stretch>
        </p:blipFill>
        <p:spPr>
          <a:xfrm>
            <a:off x="4911169" y="3651394"/>
            <a:ext cx="2603755" cy="1789199"/>
          </a:xfrm>
          <a:prstGeom prst="rect">
            <a:avLst/>
          </a:prstGeom>
        </p:spPr>
      </p:pic>
      <p:sp>
        <p:nvSpPr>
          <p:cNvPr id="24" name="矩形 23">
            <a:extLst>
              <a:ext uri="{FF2B5EF4-FFF2-40B4-BE49-F238E27FC236}">
                <a16:creationId xmlns:a16="http://schemas.microsoft.com/office/drawing/2014/main" id="{F3F21BCC-8431-4F50-9443-AED87990C757}"/>
              </a:ext>
            </a:extLst>
          </p:cNvPr>
          <p:cNvSpPr/>
          <p:nvPr/>
        </p:nvSpPr>
        <p:spPr>
          <a:xfrm>
            <a:off x="2516673" y="3135548"/>
            <a:ext cx="1672253" cy="369332"/>
          </a:xfrm>
          <a:prstGeom prst="rect">
            <a:avLst/>
          </a:prstGeom>
        </p:spPr>
        <p:txBody>
          <a:bodyPr wrap="none">
            <a:spAutoFit/>
          </a:bodyPr>
          <a:lstStyle/>
          <a:p>
            <a:pPr marL="285750" indent="-285750">
              <a:buFont typeface="Times New Roman" panose="02020603050405020304" pitchFamily="18" charset="0"/>
              <a:buChar char="−"/>
            </a:pPr>
            <a:r>
              <a:rPr lang="en-US" altLang="zh-CN" dirty="0">
                <a:latin typeface="Times New Roman" panose="02020603050405020304" pitchFamily="18" charset="0"/>
                <a:cs typeface="Times New Roman" panose="02020603050405020304" pitchFamily="18" charset="0"/>
              </a:rPr>
              <a:t>Edges define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900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76631EC-5B16-4018-A72E-8E20A9A04987}"/>
              </a:ext>
            </a:extLst>
          </p:cNvPr>
          <p:cNvSpPr/>
          <p:nvPr/>
        </p:nvSpPr>
        <p:spPr>
          <a:xfrm>
            <a:off x="1513048" y="1516314"/>
            <a:ext cx="6144631"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Heterogeneous Document-Entity(HDE) graph</a:t>
            </a:r>
            <a:endParaRPr lang="zh-CN" altLang="en-US" sz="2400" dirty="0">
              <a:latin typeface="Times New Roman" panose="02020603050405020304" pitchFamily="18" charset="0"/>
              <a:cs typeface="Times New Roman" panose="02020603050405020304" pitchFamily="18" charset="0"/>
            </a:endParaRPr>
          </a:p>
        </p:txBody>
      </p:sp>
      <p:sp>
        <p:nvSpPr>
          <p:cNvPr id="16" name="TextBox 8">
            <a:extLst>
              <a:ext uri="{FF2B5EF4-FFF2-40B4-BE49-F238E27FC236}">
                <a16:creationId xmlns:a16="http://schemas.microsoft.com/office/drawing/2014/main" id="{CD27C7B1-D3B4-4F09-9C2A-23946FEBC890}"/>
              </a:ext>
            </a:extLst>
          </p:cNvPr>
          <p:cNvSpPr txBox="1"/>
          <p:nvPr/>
        </p:nvSpPr>
        <p:spPr>
          <a:xfrm>
            <a:off x="2865330" y="316866"/>
            <a:ext cx="6217709"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Applications(Open QA)</a:t>
            </a:r>
          </a:p>
        </p:txBody>
      </p:sp>
      <p:sp>
        <p:nvSpPr>
          <p:cNvPr id="13" name="矩形 12">
            <a:extLst>
              <a:ext uri="{FF2B5EF4-FFF2-40B4-BE49-F238E27FC236}">
                <a16:creationId xmlns:a16="http://schemas.microsoft.com/office/drawing/2014/main" id="{9DA781BD-91A1-4870-B62A-E842F8AEBCCD}"/>
              </a:ext>
            </a:extLst>
          </p:cNvPr>
          <p:cNvSpPr/>
          <p:nvPr/>
        </p:nvSpPr>
        <p:spPr>
          <a:xfrm>
            <a:off x="2343916" y="6121715"/>
            <a:ext cx="9160512" cy="64633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Ming Tu et al. Multi-hop Reading Comprehension across Multiple Documents by Reasoning over Heterogeneous Graphs (ACL 2019)</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28121D7D-51BD-4583-AE3F-0EEB9E2B8DC8}"/>
              </a:ext>
            </a:extLst>
          </p:cNvPr>
          <p:cNvPicPr>
            <a:picLocks noChangeAspect="1"/>
          </p:cNvPicPr>
          <p:nvPr/>
        </p:nvPicPr>
        <p:blipFill>
          <a:blip r:embed="rId3"/>
          <a:stretch>
            <a:fillRect/>
          </a:stretch>
        </p:blipFill>
        <p:spPr>
          <a:xfrm>
            <a:off x="7657679" y="2353273"/>
            <a:ext cx="2323972" cy="2406198"/>
          </a:xfrm>
          <a:prstGeom prst="rect">
            <a:avLst/>
          </a:prstGeom>
        </p:spPr>
      </p:pic>
      <p:sp>
        <p:nvSpPr>
          <p:cNvPr id="15" name="矩形 14">
            <a:extLst>
              <a:ext uri="{FF2B5EF4-FFF2-40B4-BE49-F238E27FC236}">
                <a16:creationId xmlns:a16="http://schemas.microsoft.com/office/drawing/2014/main" id="{23EE78AF-40B5-4D3A-8261-49EBA422CC67}"/>
              </a:ext>
            </a:extLst>
          </p:cNvPr>
          <p:cNvSpPr/>
          <p:nvPr/>
        </p:nvSpPr>
        <p:spPr>
          <a:xfrm>
            <a:off x="2037987" y="2503264"/>
            <a:ext cx="331533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Reasoning over HDE graph</a:t>
            </a:r>
            <a:endParaRPr lang="zh-CN" altLang="en-US" sz="2000" dirty="0"/>
          </a:p>
        </p:txBody>
      </p:sp>
      <p:sp>
        <p:nvSpPr>
          <p:cNvPr id="20" name="矩形 19">
            <a:extLst>
              <a:ext uri="{FF2B5EF4-FFF2-40B4-BE49-F238E27FC236}">
                <a16:creationId xmlns:a16="http://schemas.microsoft.com/office/drawing/2014/main" id="{026A627E-1F78-4754-AF79-2CF1F3A52A20}"/>
              </a:ext>
            </a:extLst>
          </p:cNvPr>
          <p:cNvSpPr/>
          <p:nvPr/>
        </p:nvSpPr>
        <p:spPr>
          <a:xfrm>
            <a:off x="2583502" y="3083080"/>
            <a:ext cx="2820003" cy="369332"/>
          </a:xfrm>
          <a:prstGeom prst="rect">
            <a:avLst/>
          </a:prstGeom>
        </p:spPr>
        <p:txBody>
          <a:bodyPr wrap="none">
            <a:spAutoFit/>
          </a:bodyPr>
          <a:lstStyle/>
          <a:p>
            <a:pPr marL="285750" indent="-285750">
              <a:buFont typeface="Times New Roman" panose="02020603050405020304" pitchFamily="18" charset="0"/>
              <a:buChar char="−"/>
            </a:pPr>
            <a:r>
              <a:rPr lang="en-US" altLang="zh-CN" dirty="0">
                <a:latin typeface="Times New Roman" panose="02020603050405020304" pitchFamily="18" charset="0"/>
                <a:cs typeface="Times New Roman" panose="02020603050405020304" pitchFamily="18" charset="0"/>
              </a:rPr>
              <a:t>Message passing strategy</a:t>
            </a:r>
          </a:p>
        </p:txBody>
      </p:sp>
      <p:sp>
        <p:nvSpPr>
          <p:cNvPr id="21" name="矩形 20">
            <a:extLst>
              <a:ext uri="{FF2B5EF4-FFF2-40B4-BE49-F238E27FC236}">
                <a16:creationId xmlns:a16="http://schemas.microsoft.com/office/drawing/2014/main" id="{08B23D2D-FFD2-41B5-B13F-2955615109A8}"/>
              </a:ext>
            </a:extLst>
          </p:cNvPr>
          <p:cNvSpPr/>
          <p:nvPr/>
        </p:nvSpPr>
        <p:spPr>
          <a:xfrm>
            <a:off x="3015233" y="3772052"/>
            <a:ext cx="1505540"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1. aggregation</a:t>
            </a:r>
            <a:endParaRPr lang="zh-CN" altLang="en-US" dirty="0">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CCF3EE98-63E1-45CA-A24E-8184BB3F05FD}"/>
              </a:ext>
            </a:extLst>
          </p:cNvPr>
          <p:cNvPicPr>
            <a:picLocks noChangeAspect="1"/>
          </p:cNvPicPr>
          <p:nvPr/>
        </p:nvPicPr>
        <p:blipFill>
          <a:blip r:embed="rId4"/>
          <a:stretch>
            <a:fillRect/>
          </a:stretch>
        </p:blipFill>
        <p:spPr>
          <a:xfrm>
            <a:off x="4725481" y="3714889"/>
            <a:ext cx="1994002" cy="615982"/>
          </a:xfrm>
          <a:prstGeom prst="rect">
            <a:avLst/>
          </a:prstGeom>
        </p:spPr>
      </p:pic>
      <p:pic>
        <p:nvPicPr>
          <p:cNvPr id="23" name="图片 22">
            <a:extLst>
              <a:ext uri="{FF2B5EF4-FFF2-40B4-BE49-F238E27FC236}">
                <a16:creationId xmlns:a16="http://schemas.microsoft.com/office/drawing/2014/main" id="{750C5200-0611-40E8-8942-B7E0D0C10C50}"/>
              </a:ext>
            </a:extLst>
          </p:cNvPr>
          <p:cNvPicPr>
            <a:picLocks noChangeAspect="1"/>
          </p:cNvPicPr>
          <p:nvPr/>
        </p:nvPicPr>
        <p:blipFill>
          <a:blip r:embed="rId5"/>
          <a:stretch>
            <a:fillRect/>
          </a:stretch>
        </p:blipFill>
        <p:spPr>
          <a:xfrm>
            <a:off x="4891303" y="4564825"/>
            <a:ext cx="1581231" cy="374669"/>
          </a:xfrm>
          <a:prstGeom prst="rect">
            <a:avLst/>
          </a:prstGeom>
        </p:spPr>
      </p:pic>
      <p:pic>
        <p:nvPicPr>
          <p:cNvPr id="27" name="图片 26">
            <a:extLst>
              <a:ext uri="{FF2B5EF4-FFF2-40B4-BE49-F238E27FC236}">
                <a16:creationId xmlns:a16="http://schemas.microsoft.com/office/drawing/2014/main" id="{DDF60FB2-ED00-4F59-976C-C0804D9AC17C}"/>
              </a:ext>
            </a:extLst>
          </p:cNvPr>
          <p:cNvPicPr>
            <a:picLocks noChangeAspect="1"/>
          </p:cNvPicPr>
          <p:nvPr/>
        </p:nvPicPr>
        <p:blipFill>
          <a:blip r:embed="rId6"/>
          <a:stretch>
            <a:fillRect/>
          </a:stretch>
        </p:blipFill>
        <p:spPr>
          <a:xfrm>
            <a:off x="4966773" y="5345636"/>
            <a:ext cx="3048157" cy="704886"/>
          </a:xfrm>
          <a:prstGeom prst="rect">
            <a:avLst/>
          </a:prstGeom>
        </p:spPr>
      </p:pic>
      <p:sp>
        <p:nvSpPr>
          <p:cNvPr id="28" name="矩形 27">
            <a:extLst>
              <a:ext uri="{FF2B5EF4-FFF2-40B4-BE49-F238E27FC236}">
                <a16:creationId xmlns:a16="http://schemas.microsoft.com/office/drawing/2014/main" id="{4198F62B-FF5F-4624-912B-31B634D83311}"/>
              </a:ext>
            </a:extLst>
          </p:cNvPr>
          <p:cNvSpPr/>
          <p:nvPr/>
        </p:nvSpPr>
        <p:spPr>
          <a:xfrm>
            <a:off x="3001870" y="4557264"/>
            <a:ext cx="1569660"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2. combination</a:t>
            </a:r>
            <a:endParaRPr lang="zh-CN" altLang="en-US" dirty="0"/>
          </a:p>
        </p:txBody>
      </p:sp>
      <p:sp>
        <p:nvSpPr>
          <p:cNvPr id="29" name="矩形 28">
            <a:extLst>
              <a:ext uri="{FF2B5EF4-FFF2-40B4-BE49-F238E27FC236}">
                <a16:creationId xmlns:a16="http://schemas.microsoft.com/office/drawing/2014/main" id="{0A53F8EF-C66C-4F69-B69A-EC923C9E0242}"/>
              </a:ext>
            </a:extLst>
          </p:cNvPr>
          <p:cNvSpPr/>
          <p:nvPr/>
        </p:nvSpPr>
        <p:spPr>
          <a:xfrm>
            <a:off x="3338645" y="5281907"/>
            <a:ext cx="2159566"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gating mechanism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93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76631EC-5B16-4018-A72E-8E20A9A04987}"/>
              </a:ext>
            </a:extLst>
          </p:cNvPr>
          <p:cNvSpPr/>
          <p:nvPr/>
        </p:nvSpPr>
        <p:spPr>
          <a:xfrm>
            <a:off x="1513048" y="1516314"/>
            <a:ext cx="6144631" cy="461665"/>
          </a:xfrm>
          <a:prstGeom prst="rect">
            <a:avLst/>
          </a:prstGeom>
        </p:spPr>
        <p:txBody>
          <a:bodyPr wrap="none">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Heterogeneous Document-Entity(HDE) graph</a:t>
            </a:r>
            <a:endParaRPr lang="zh-CN" altLang="en-US" sz="24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65ABFAD7-75A8-45EB-9E4B-46DB89392B68}"/>
              </a:ext>
            </a:extLst>
          </p:cNvPr>
          <p:cNvPicPr>
            <a:picLocks noChangeAspect="1"/>
          </p:cNvPicPr>
          <p:nvPr/>
        </p:nvPicPr>
        <p:blipFill>
          <a:blip r:embed="rId3"/>
          <a:stretch>
            <a:fillRect/>
          </a:stretch>
        </p:blipFill>
        <p:spPr>
          <a:xfrm>
            <a:off x="2343916" y="2120328"/>
            <a:ext cx="3239814" cy="3940314"/>
          </a:xfrm>
          <a:prstGeom prst="rect">
            <a:avLst/>
          </a:prstGeom>
        </p:spPr>
      </p:pic>
      <p:pic>
        <p:nvPicPr>
          <p:cNvPr id="17" name="图片 16">
            <a:extLst>
              <a:ext uri="{FF2B5EF4-FFF2-40B4-BE49-F238E27FC236}">
                <a16:creationId xmlns:a16="http://schemas.microsoft.com/office/drawing/2014/main" id="{41D6C268-573F-48CD-B9ED-BCA0E757C1BA}"/>
              </a:ext>
            </a:extLst>
          </p:cNvPr>
          <p:cNvPicPr>
            <a:picLocks noChangeAspect="1"/>
          </p:cNvPicPr>
          <p:nvPr/>
        </p:nvPicPr>
        <p:blipFill>
          <a:blip r:embed="rId4"/>
          <a:stretch>
            <a:fillRect/>
          </a:stretch>
        </p:blipFill>
        <p:spPr>
          <a:xfrm>
            <a:off x="6536950" y="2173067"/>
            <a:ext cx="3410125" cy="2673487"/>
          </a:xfrm>
          <a:prstGeom prst="rect">
            <a:avLst/>
          </a:prstGeom>
        </p:spPr>
      </p:pic>
      <p:pic>
        <p:nvPicPr>
          <p:cNvPr id="18" name="图片 17">
            <a:extLst>
              <a:ext uri="{FF2B5EF4-FFF2-40B4-BE49-F238E27FC236}">
                <a16:creationId xmlns:a16="http://schemas.microsoft.com/office/drawing/2014/main" id="{50B1EBBD-FE6F-4B72-9021-BBBC11B0EA74}"/>
              </a:ext>
            </a:extLst>
          </p:cNvPr>
          <p:cNvPicPr>
            <a:picLocks noChangeAspect="1"/>
          </p:cNvPicPr>
          <p:nvPr/>
        </p:nvPicPr>
        <p:blipFill>
          <a:blip r:embed="rId5"/>
          <a:stretch>
            <a:fillRect/>
          </a:stretch>
        </p:blipFill>
        <p:spPr>
          <a:xfrm>
            <a:off x="6505769" y="4921553"/>
            <a:ext cx="3524431" cy="1238314"/>
          </a:xfrm>
          <a:prstGeom prst="rect">
            <a:avLst/>
          </a:prstGeom>
        </p:spPr>
      </p:pic>
      <p:sp>
        <p:nvSpPr>
          <p:cNvPr id="19" name="TextBox 8">
            <a:extLst>
              <a:ext uri="{FF2B5EF4-FFF2-40B4-BE49-F238E27FC236}">
                <a16:creationId xmlns:a16="http://schemas.microsoft.com/office/drawing/2014/main" id="{1234F60A-64C2-4EA7-BBBF-8F4E220A5593}"/>
              </a:ext>
            </a:extLst>
          </p:cNvPr>
          <p:cNvSpPr txBox="1"/>
          <p:nvPr/>
        </p:nvSpPr>
        <p:spPr>
          <a:xfrm>
            <a:off x="2865330" y="316866"/>
            <a:ext cx="6217709"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Applications(Open QA)</a:t>
            </a:r>
          </a:p>
        </p:txBody>
      </p:sp>
      <p:sp>
        <p:nvSpPr>
          <p:cNvPr id="20" name="矩形 19">
            <a:extLst>
              <a:ext uri="{FF2B5EF4-FFF2-40B4-BE49-F238E27FC236}">
                <a16:creationId xmlns:a16="http://schemas.microsoft.com/office/drawing/2014/main" id="{7F8464C1-B3B0-45D1-809F-DF32825AE968}"/>
              </a:ext>
            </a:extLst>
          </p:cNvPr>
          <p:cNvSpPr/>
          <p:nvPr/>
        </p:nvSpPr>
        <p:spPr>
          <a:xfrm>
            <a:off x="2343916" y="6121715"/>
            <a:ext cx="9160512" cy="64633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Ming Tu et al. Multi-hop Reading Comprehension across Multiple Documents by Reasoning over Heterogeneous Graphs (ACL 2019)</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685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Conclusion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7085297-2243-436B-966F-657FE7F7053D}"/>
              </a:ext>
            </a:extLst>
          </p:cNvPr>
          <p:cNvSpPr/>
          <p:nvPr/>
        </p:nvSpPr>
        <p:spPr>
          <a:xfrm>
            <a:off x="1617223" y="1478165"/>
            <a:ext cx="4955203"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Open Problems &amp; Feature Research</a:t>
            </a:r>
            <a:endParaRPr lang="zh-CN" altLang="en-US" sz="2400"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5257CA2-7373-4080-9D88-9F35726E19F3}"/>
              </a:ext>
            </a:extLst>
          </p:cNvPr>
          <p:cNvSpPr/>
          <p:nvPr/>
        </p:nvSpPr>
        <p:spPr>
          <a:xfrm>
            <a:off x="2160250" y="1990865"/>
            <a:ext cx="7184136" cy="1168077"/>
          </a:xfrm>
          <a:prstGeom prst="rect">
            <a:avLst/>
          </a:prstGeom>
        </p:spPr>
        <p:txBody>
          <a:bodyPr wrap="square">
            <a:spAutoFit/>
          </a:bodyPr>
          <a:lstStyle/>
          <a:p>
            <a:pPr marL="285750" indent="-285750">
              <a:lnSpc>
                <a:spcPct val="12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Shallow Structure</a:t>
            </a:r>
          </a:p>
          <a:p>
            <a:pPr>
              <a:lnSpc>
                <a:spcPct val="120000"/>
              </a:lnSpc>
            </a:pPr>
            <a:r>
              <a:rPr lang="en-US" altLang="zh-CN" sz="2000" dirty="0">
                <a:latin typeface="Times New Roman" panose="02020603050405020304" pitchFamily="18" charset="0"/>
                <a:cs typeface="Times New Roman" panose="02020603050405020304" pitchFamily="18" charset="0"/>
              </a:rPr>
              <a:t>      </a:t>
            </a:r>
          </a:p>
          <a:p>
            <a:pPr>
              <a:lnSpc>
                <a:spcPct val="120000"/>
              </a:lnSpc>
            </a:pPr>
            <a:endParaRPr lang="en-US" altLang="zh-CN" sz="20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AF9BD75D-7D10-451D-A817-0CCD09CC011C}"/>
              </a:ext>
            </a:extLst>
          </p:cNvPr>
          <p:cNvSpPr/>
          <p:nvPr/>
        </p:nvSpPr>
        <p:spPr>
          <a:xfrm>
            <a:off x="2847614" y="2523720"/>
            <a:ext cx="2809808" cy="369332"/>
          </a:xfrm>
          <a:prstGeom prst="rect">
            <a:avLst/>
          </a:prstGeom>
        </p:spPr>
        <p:txBody>
          <a:bodyPr wrap="none">
            <a:spAutoFit/>
          </a:bodyPr>
          <a:lstStyle/>
          <a:p>
            <a:pPr marL="285750" indent="-285750">
              <a:buFontTx/>
              <a:buChar char="−"/>
            </a:pPr>
            <a:r>
              <a:rPr lang="en-US" altLang="zh-CN" dirty="0">
                <a:latin typeface="Times New Roman" panose="02020603050405020304" pitchFamily="18" charset="0"/>
                <a:cs typeface="Times New Roman" panose="02020603050405020304" pitchFamily="18" charset="0"/>
              </a:rPr>
              <a:t>over-smoothing problem</a:t>
            </a:r>
            <a:endParaRPr lang="zh-CN" altLang="en-US"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1DF38E0F-F14E-4B7D-9F65-D6A6DF1E2246}"/>
              </a:ext>
            </a:extLst>
          </p:cNvPr>
          <p:cNvSpPr/>
          <p:nvPr/>
        </p:nvSpPr>
        <p:spPr>
          <a:xfrm>
            <a:off x="2835666" y="3472521"/>
            <a:ext cx="5071581" cy="369332"/>
          </a:xfrm>
          <a:prstGeom prst="rect">
            <a:avLst/>
          </a:prstGeom>
        </p:spPr>
        <p:txBody>
          <a:bodyPr wrap="none">
            <a:spAutoFit/>
          </a:bodyPr>
          <a:lstStyle/>
          <a:p>
            <a:pPr marL="285750" indent="-285750">
              <a:buFontTx/>
              <a:buChar char="−"/>
            </a:pPr>
            <a:r>
              <a:rPr lang="en-US" altLang="zh-CN" dirty="0">
                <a:latin typeface="Times New Roman" panose="02020603050405020304" pitchFamily="18" charset="0"/>
                <a:cs typeface="Times New Roman" panose="02020603050405020304" pitchFamily="18" charset="0"/>
              </a:rPr>
              <a:t>How to deal with graphs with dynamic structures</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86020C0C-1044-4BD1-8F12-B30B07587531}"/>
              </a:ext>
            </a:extLst>
          </p:cNvPr>
          <p:cNvSpPr/>
          <p:nvPr/>
        </p:nvSpPr>
        <p:spPr>
          <a:xfrm>
            <a:off x="2160250" y="2957389"/>
            <a:ext cx="2044149" cy="395749"/>
          </a:xfrm>
          <a:prstGeom prst="rect">
            <a:avLst/>
          </a:prstGeom>
        </p:spPr>
        <p:txBody>
          <a:bodyPr wrap="none">
            <a:spAutoFit/>
          </a:bodyPr>
          <a:lstStyle/>
          <a:p>
            <a:pPr marL="285750" indent="-285750">
              <a:lnSpc>
                <a:spcPct val="120000"/>
              </a:lnSpc>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Dynamic Graphs</a:t>
            </a:r>
          </a:p>
        </p:txBody>
      </p:sp>
      <p:sp>
        <p:nvSpPr>
          <p:cNvPr id="17" name="矩形 16">
            <a:extLst>
              <a:ext uri="{FF2B5EF4-FFF2-40B4-BE49-F238E27FC236}">
                <a16:creationId xmlns:a16="http://schemas.microsoft.com/office/drawing/2014/main" id="{6A7DDF5F-5507-4AD5-87C6-1026A5F6DB0E}"/>
              </a:ext>
            </a:extLst>
          </p:cNvPr>
          <p:cNvSpPr/>
          <p:nvPr/>
        </p:nvSpPr>
        <p:spPr>
          <a:xfrm>
            <a:off x="2160250" y="3961236"/>
            <a:ext cx="2813591" cy="395749"/>
          </a:xfrm>
          <a:prstGeom prst="rect">
            <a:avLst/>
          </a:prstGeom>
        </p:spPr>
        <p:txBody>
          <a:bodyPr wrap="none">
            <a:spAutoFit/>
          </a:bodyPr>
          <a:lstStyle/>
          <a:p>
            <a:pPr marL="285750" indent="-285750">
              <a:lnSpc>
                <a:spcPct val="120000"/>
              </a:lnSpc>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Non-Structural Scenarios</a:t>
            </a:r>
          </a:p>
        </p:txBody>
      </p:sp>
      <p:sp>
        <p:nvSpPr>
          <p:cNvPr id="18" name="矩形 17">
            <a:extLst>
              <a:ext uri="{FF2B5EF4-FFF2-40B4-BE49-F238E27FC236}">
                <a16:creationId xmlns:a16="http://schemas.microsoft.com/office/drawing/2014/main" id="{5EB92B69-4AEC-4FA7-83D9-E2C2BD7C6544}"/>
              </a:ext>
            </a:extLst>
          </p:cNvPr>
          <p:cNvSpPr/>
          <p:nvPr/>
        </p:nvSpPr>
        <p:spPr>
          <a:xfrm>
            <a:off x="2160250" y="4569334"/>
            <a:ext cx="1460656" cy="395749"/>
          </a:xfrm>
          <a:prstGeom prst="rect">
            <a:avLst/>
          </a:prstGeom>
        </p:spPr>
        <p:txBody>
          <a:bodyPr wrap="none">
            <a:spAutoFit/>
          </a:bodyPr>
          <a:lstStyle/>
          <a:p>
            <a:pPr marL="285750" indent="-285750">
              <a:lnSpc>
                <a:spcPct val="120000"/>
              </a:lnSpc>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Scalability</a:t>
            </a:r>
            <a:endParaRPr lang="zh-CN" altLang="en-US"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8982EF0D-03B6-47C9-A337-F445F60DBF79}"/>
              </a:ext>
            </a:extLst>
          </p:cNvPr>
          <p:cNvSpPr/>
          <p:nvPr/>
        </p:nvSpPr>
        <p:spPr>
          <a:xfrm>
            <a:off x="2444605" y="5434395"/>
            <a:ext cx="3704860" cy="369332"/>
          </a:xfrm>
          <a:prstGeom prst="rect">
            <a:avLst/>
          </a:prstGeom>
        </p:spPr>
        <p:txBody>
          <a:bodyPr wrap="none">
            <a:spAutoFit/>
          </a:bodyPr>
          <a:lstStyle/>
          <a:p>
            <a:r>
              <a:rPr lang="en-US" altLang="zh-CN" u="sng" dirty="0">
                <a:solidFill>
                  <a:srgbClr val="0052FF"/>
                </a:solidFill>
                <a:latin typeface="Times New Roman" panose="02020603050405020304" pitchFamily="18" charset="0"/>
                <a:cs typeface="Times New Roman" panose="02020603050405020304" pitchFamily="18" charset="0"/>
              </a:rPr>
              <a:t>https://github.com/thunlp/GNNPapers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172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Conclusion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7085297-2243-436B-966F-657FE7F7053D}"/>
              </a:ext>
            </a:extLst>
          </p:cNvPr>
          <p:cNvSpPr/>
          <p:nvPr/>
        </p:nvSpPr>
        <p:spPr>
          <a:xfrm>
            <a:off x="1617223" y="1478165"/>
            <a:ext cx="2072234"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My Thought</a:t>
            </a:r>
            <a:endParaRPr lang="zh-CN" altLang="en-US" sz="2400"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5257CA2-7373-4080-9D88-9F35726E19F3}"/>
              </a:ext>
            </a:extLst>
          </p:cNvPr>
          <p:cNvSpPr/>
          <p:nvPr/>
        </p:nvSpPr>
        <p:spPr>
          <a:xfrm>
            <a:off x="2160250" y="1990865"/>
            <a:ext cx="7184136" cy="2460738"/>
          </a:xfrm>
          <a:prstGeom prst="rect">
            <a:avLst/>
          </a:prstGeom>
        </p:spPr>
        <p:txBody>
          <a:bodyPr wrap="square">
            <a:spAutoFit/>
          </a:bodyPr>
          <a:lstStyle/>
          <a:p>
            <a:pPr marL="285750" indent="-285750">
              <a:lnSpc>
                <a:spcPct val="20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Cognition +GNN</a:t>
            </a:r>
          </a:p>
          <a:p>
            <a:pPr marL="285750" indent="-285750">
              <a:lnSpc>
                <a:spcPct val="20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Graph RNN +GCN/GAE</a:t>
            </a:r>
          </a:p>
          <a:p>
            <a:pPr marL="285750" indent="-285750">
              <a:lnSpc>
                <a:spcPct val="20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Heterogeneous-GNN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DGNN    </a:t>
            </a:r>
          </a:p>
          <a:p>
            <a:pPr>
              <a:lnSpc>
                <a:spcPct val="200000"/>
              </a:lnSpc>
            </a:pP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0932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E4AF0435-B980-4FA0-9BEA-80603292B76E}"/>
              </a:ext>
            </a:extLst>
          </p:cNvPr>
          <p:cNvGrpSpPr/>
          <p:nvPr/>
        </p:nvGrpSpPr>
        <p:grpSpPr>
          <a:xfrm>
            <a:off x="-1" y="0"/>
            <a:ext cx="5172501" cy="6567985"/>
            <a:chOff x="-1" y="0"/>
            <a:chExt cx="5172501" cy="6567985"/>
          </a:xfrm>
        </p:grpSpPr>
        <p:sp>
          <p:nvSpPr>
            <p:cNvPr id="7" name="等腰三角形 6">
              <a:extLst>
                <a:ext uri="{FF2B5EF4-FFF2-40B4-BE49-F238E27FC236}">
                  <a16:creationId xmlns:a16="http://schemas.microsoft.com/office/drawing/2014/main" id="{3A214EF5-DDA2-47E1-BF40-778D414BF404}"/>
                </a:ext>
              </a:extLst>
            </p:cNvPr>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a:extLst>
                <a:ext uri="{FF2B5EF4-FFF2-40B4-BE49-F238E27FC236}">
                  <a16:creationId xmlns:a16="http://schemas.microsoft.com/office/drawing/2014/main" id="{69312BFF-0E95-4402-A15E-EFAD7C8B956C}"/>
                </a:ext>
              </a:extLst>
            </p:cNvPr>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FCF50CD9-BECD-44F1-8C98-03683D4FD366}"/>
                </a:ext>
              </a:extLst>
            </p:cNvPr>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5D593E7D-CB98-4D46-A3CC-D9E7189A9A66}"/>
                </a:ext>
              </a:extLst>
            </p:cNvPr>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040FD8C3-0F36-48AB-A6E4-768EFF2C6679}"/>
                </a:ext>
              </a:extLst>
            </p:cNvPr>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3" name="文本框 22">
            <a:extLst>
              <a:ext uri="{FF2B5EF4-FFF2-40B4-BE49-F238E27FC236}">
                <a16:creationId xmlns:a16="http://schemas.microsoft.com/office/drawing/2014/main" id="{7FC8566B-A901-4DB1-9E23-611FE3EBE7E3}"/>
              </a:ext>
            </a:extLst>
          </p:cNvPr>
          <p:cNvSpPr txBox="1"/>
          <p:nvPr/>
        </p:nvSpPr>
        <p:spPr>
          <a:xfrm>
            <a:off x="4581096" y="2024895"/>
            <a:ext cx="5312288" cy="1077218"/>
          </a:xfrm>
          <a:prstGeom prst="rect">
            <a:avLst/>
          </a:prstGeom>
          <a:noFill/>
        </p:spPr>
        <p:txBody>
          <a:bodyPr wrap="none" rtlCol="0">
            <a:spAutoFit/>
            <a:scene3d>
              <a:camera prst="orthographicFront"/>
              <a:lightRig rig="threePt" dir="t"/>
            </a:scene3d>
            <a:sp3d contourW="12700"/>
          </a:bodyPr>
          <a:lstStyle/>
          <a:p>
            <a:pPr defTabSz="901073">
              <a:defRPr/>
            </a:pPr>
            <a:r>
              <a:rPr lang="en-US" altLang="zh-CN" sz="6400" dirty="0">
                <a:latin typeface="微软雅黑" panose="020B0503020204020204" pitchFamily="34" charset="-122"/>
                <a:ea typeface="微软雅黑" panose="020B0503020204020204" pitchFamily="34" charset="-122"/>
                <a:cs typeface="+mn-ea"/>
                <a:sym typeface="+mn-lt"/>
              </a:rPr>
              <a:t>THANK YOU!</a:t>
            </a:r>
            <a:endParaRPr lang="zh-CN" altLang="en-US" sz="6400" dirty="0">
              <a:latin typeface="微软雅黑" panose="020B0503020204020204" pitchFamily="34" charset="-122"/>
              <a:ea typeface="微软雅黑" panose="020B0503020204020204" pitchFamily="34" charset="-122"/>
              <a:cs typeface="+mn-ea"/>
              <a:sym typeface="+mn-lt"/>
            </a:endParaRPr>
          </a:p>
        </p:txBody>
      </p:sp>
      <p:sp>
        <p:nvSpPr>
          <p:cNvPr id="14" name="TextBox 8">
            <a:extLst>
              <a:ext uri="{FF2B5EF4-FFF2-40B4-BE49-F238E27FC236}">
                <a16:creationId xmlns:a16="http://schemas.microsoft.com/office/drawing/2014/main" id="{EA60676E-C536-43D7-AEAD-ED88F7C62183}"/>
              </a:ext>
            </a:extLst>
          </p:cNvPr>
          <p:cNvSpPr txBox="1"/>
          <p:nvPr/>
        </p:nvSpPr>
        <p:spPr>
          <a:xfrm>
            <a:off x="5270315" y="3408726"/>
            <a:ext cx="4623070" cy="782074"/>
          </a:xfrm>
          <a:prstGeom prst="rect">
            <a:avLst/>
          </a:prstGeom>
          <a:noFill/>
        </p:spPr>
        <p:txBody>
          <a:bodyPr wrap="square" lIns="0" tIns="0" rIns="0" bIns="0" rtlCol="0" anchor="ctr">
            <a:spAutoFit/>
          </a:bodyPr>
          <a:lstStyle/>
          <a:p>
            <a:pPr>
              <a:lnSpc>
                <a:spcPct val="150000"/>
              </a:lnSpc>
            </a:pPr>
            <a:r>
              <a:rPr lang="en-US" altLang="zh-CN" i="1" spc="1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Success is the sum of small efforts,</a:t>
            </a:r>
          </a:p>
          <a:p>
            <a:pPr>
              <a:lnSpc>
                <a:spcPct val="150000"/>
              </a:lnSpc>
            </a:pPr>
            <a:r>
              <a:rPr lang="en-US" altLang="zh-CN" i="1" spc="1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repeated day in and day out.</a:t>
            </a:r>
            <a:endParaRPr lang="zh-CN" altLang="en-US" i="1" spc="100" dirty="0">
              <a:solidFill>
                <a:schemeClr val="bg2">
                  <a:lumMod val="25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extLst>
      <p:ext uri="{BB962C8B-B14F-4D97-AF65-F5344CB8AC3E}">
        <p14:creationId xmlns:p14="http://schemas.microsoft.com/office/powerpoint/2010/main" val="127903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p>
        </p:txBody>
      </p:sp>
      <p:pic>
        <p:nvPicPr>
          <p:cNvPr id="32" name="图片 31">
            <a:extLst>
              <a:ext uri="{FF2B5EF4-FFF2-40B4-BE49-F238E27FC236}">
                <a16:creationId xmlns:a16="http://schemas.microsoft.com/office/drawing/2014/main" id="{AD47A323-12B8-4657-9A3D-8EFAC9596C96}"/>
              </a:ext>
            </a:extLst>
          </p:cNvPr>
          <p:cNvPicPr>
            <a:picLocks noChangeAspect="1"/>
          </p:cNvPicPr>
          <p:nvPr/>
        </p:nvPicPr>
        <p:blipFill>
          <a:blip r:embed="rId3"/>
          <a:stretch>
            <a:fillRect/>
          </a:stretch>
        </p:blipFill>
        <p:spPr>
          <a:xfrm>
            <a:off x="3757056" y="2337647"/>
            <a:ext cx="5344003" cy="2922771"/>
          </a:xfrm>
          <a:prstGeom prst="rect">
            <a:avLst/>
          </a:prstGeom>
        </p:spPr>
      </p:pic>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86FFA8B-A206-4EF1-A37E-CE72CEAB8FF0}"/>
              </a:ext>
            </a:extLst>
          </p:cNvPr>
          <p:cNvSpPr/>
          <p:nvPr/>
        </p:nvSpPr>
        <p:spPr>
          <a:xfrm>
            <a:off x="2817629" y="1564979"/>
            <a:ext cx="6303329" cy="461665"/>
          </a:xfrm>
          <a:prstGeom prst="rect">
            <a:avLst/>
          </a:prstGeom>
        </p:spPr>
        <p:txBody>
          <a:bodyPr wrap="none">
            <a:spAutoFit/>
          </a:bodyPr>
          <a:lstStyle/>
          <a:p>
            <a:r>
              <a:rPr lang="en-US" altLang="zh-CN" sz="2400" dirty="0">
                <a:solidFill>
                  <a:srgbClr val="292934"/>
                </a:solidFill>
                <a:latin typeface="Times New Roman" panose="02020603050405020304" pitchFamily="18" charset="0"/>
                <a:cs typeface="Times New Roman" panose="02020603050405020304" pitchFamily="18" charset="0"/>
              </a:rPr>
              <a:t>The general description of data and their relations</a:t>
            </a:r>
            <a:endParaRPr lang="zh-CN" altLang="en-US" sz="24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29D96FB5-B455-465B-9432-9DF749C5022A}"/>
              </a:ext>
            </a:extLst>
          </p:cNvPr>
          <p:cNvPicPr>
            <a:picLocks noChangeAspect="1"/>
          </p:cNvPicPr>
          <p:nvPr/>
        </p:nvPicPr>
        <p:blipFill>
          <a:blip r:embed="rId4"/>
          <a:stretch>
            <a:fillRect/>
          </a:stretch>
        </p:blipFill>
        <p:spPr>
          <a:xfrm>
            <a:off x="6117551" y="5044507"/>
            <a:ext cx="1511378" cy="431822"/>
          </a:xfrm>
          <a:prstGeom prst="rect">
            <a:avLst/>
          </a:prstGeom>
        </p:spPr>
      </p:pic>
      <p:grpSp>
        <p:nvGrpSpPr>
          <p:cNvPr id="36" name="组合 35">
            <a:extLst>
              <a:ext uri="{FF2B5EF4-FFF2-40B4-BE49-F238E27FC236}">
                <a16:creationId xmlns:a16="http://schemas.microsoft.com/office/drawing/2014/main" id="{227F56FE-E001-4C28-AB61-994DDC013FA1}"/>
              </a:ext>
            </a:extLst>
          </p:cNvPr>
          <p:cNvGrpSpPr/>
          <p:nvPr/>
        </p:nvGrpSpPr>
        <p:grpSpPr>
          <a:xfrm>
            <a:off x="1488963" y="2724733"/>
            <a:ext cx="1682291" cy="1655244"/>
            <a:chOff x="1311526" y="2552912"/>
            <a:chExt cx="2031547" cy="1998886"/>
          </a:xfrm>
        </p:grpSpPr>
        <p:sp>
          <p:nvSpPr>
            <p:cNvPr id="35" name="圆角矩形 107">
              <a:extLst>
                <a:ext uri="{FF2B5EF4-FFF2-40B4-BE49-F238E27FC236}">
                  <a16:creationId xmlns:a16="http://schemas.microsoft.com/office/drawing/2014/main" id="{6C66867E-753E-43B1-BB74-73BC09FF081D}"/>
                </a:ext>
              </a:extLst>
            </p:cNvPr>
            <p:cNvSpPr>
              <a:spLocks noChangeAspect="1"/>
            </p:cNvSpPr>
            <p:nvPr/>
          </p:nvSpPr>
          <p:spPr>
            <a:xfrm rot="2700000">
              <a:off x="1344187" y="2552912"/>
              <a:ext cx="1998886" cy="1998886"/>
            </a:xfrm>
            <a:prstGeom prst="roundRect">
              <a:avLst/>
            </a:prstGeom>
            <a:solidFill>
              <a:schemeClr val="accent1">
                <a:lumMod val="10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noProof="1">
                <a:latin typeface="微软雅黑" panose="020B0503020204020204" pitchFamily="34" charset="-122"/>
                <a:ea typeface="微软雅黑" panose="020B0503020204020204" pitchFamily="34" charset="-122"/>
                <a:cs typeface="+mn-ea"/>
                <a:sym typeface="+mn-lt"/>
              </a:endParaRPr>
            </a:p>
          </p:txBody>
        </p:sp>
        <p:sp>
          <p:nvSpPr>
            <p:cNvPr id="34" name="矩形 33">
              <a:extLst>
                <a:ext uri="{FF2B5EF4-FFF2-40B4-BE49-F238E27FC236}">
                  <a16:creationId xmlns:a16="http://schemas.microsoft.com/office/drawing/2014/main" id="{101B7040-E093-4230-8A83-BAE9A1B8844E}"/>
                </a:ext>
              </a:extLst>
            </p:cNvPr>
            <p:cNvSpPr/>
            <p:nvPr/>
          </p:nvSpPr>
          <p:spPr>
            <a:xfrm>
              <a:off x="1311526" y="3066130"/>
              <a:ext cx="1978774" cy="854849"/>
            </a:xfrm>
            <a:prstGeom prst="rect">
              <a:avLst/>
            </a:prstGeom>
          </p:spPr>
          <p:txBody>
            <a:bodyPr wrap="none">
              <a:sp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Graph</a:t>
              </a:r>
              <a:endParaRPr lang="zh-CN" altLang="en-US" sz="4000" b="1" dirty="0">
                <a:solidFill>
                  <a:schemeClr val="bg1"/>
                </a:solidFill>
              </a:endParaRPr>
            </a:p>
          </p:txBody>
        </p:sp>
      </p:grpSp>
    </p:spTree>
    <p:extLst>
      <p:ext uri="{BB962C8B-B14F-4D97-AF65-F5344CB8AC3E}">
        <p14:creationId xmlns:p14="http://schemas.microsoft.com/office/powerpoint/2010/main" val="2495261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1844E876-C6F6-49A5-81CD-331A5FD6746C}"/>
              </a:ext>
            </a:extLst>
          </p:cNvPr>
          <p:cNvPicPr>
            <a:picLocks noChangeAspect="1"/>
          </p:cNvPicPr>
          <p:nvPr/>
        </p:nvPicPr>
        <p:blipFill>
          <a:blip r:embed="rId3"/>
          <a:stretch>
            <a:fillRect/>
          </a:stretch>
        </p:blipFill>
        <p:spPr>
          <a:xfrm>
            <a:off x="1966127" y="1362164"/>
            <a:ext cx="8912185" cy="4439722"/>
          </a:xfrm>
          <a:prstGeom prst="rect">
            <a:avLst/>
          </a:prstGeom>
        </p:spPr>
      </p:pic>
    </p:spTree>
    <p:extLst>
      <p:ext uri="{BB962C8B-B14F-4D97-AF65-F5344CB8AC3E}">
        <p14:creationId xmlns:p14="http://schemas.microsoft.com/office/powerpoint/2010/main" val="2282992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90568C8-2866-48CF-A16E-88769E34C159}"/>
              </a:ext>
            </a:extLst>
          </p:cNvPr>
          <p:cNvSpPr/>
          <p:nvPr/>
        </p:nvSpPr>
        <p:spPr>
          <a:xfrm>
            <a:off x="2155114" y="1367636"/>
            <a:ext cx="3003130"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Traditional methods</a:t>
            </a:r>
            <a:endParaRPr lang="zh-CN" altLang="en-US" sz="2400" dirty="0"/>
          </a:p>
        </p:txBody>
      </p:sp>
      <p:sp>
        <p:nvSpPr>
          <p:cNvPr id="16" name="矩形 15">
            <a:extLst>
              <a:ext uri="{FF2B5EF4-FFF2-40B4-BE49-F238E27FC236}">
                <a16:creationId xmlns:a16="http://schemas.microsoft.com/office/drawing/2014/main" id="{693659EE-2785-4C62-8D18-DDBDB9E7B786}"/>
              </a:ext>
            </a:extLst>
          </p:cNvPr>
          <p:cNvSpPr/>
          <p:nvPr/>
        </p:nvSpPr>
        <p:spPr>
          <a:xfrm>
            <a:off x="2649207" y="2080945"/>
            <a:ext cx="2749934" cy="2646878"/>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Graph theory</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Graph analysis</a:t>
            </a:r>
            <a:endParaRPr lang="zh-CN" altLang="en-US" sz="2000" dirty="0">
              <a:latin typeface="Times New Roman" panose="02020603050405020304" pitchFamily="18" charset="0"/>
              <a:cs typeface="Times New Roman" panose="02020603050405020304" pitchFamily="18" charset="0"/>
            </a:endParaRPr>
          </a:p>
        </p:txBody>
      </p:sp>
      <p:sp>
        <p:nvSpPr>
          <p:cNvPr id="10" name="箭头: 右 9">
            <a:extLst>
              <a:ext uri="{FF2B5EF4-FFF2-40B4-BE49-F238E27FC236}">
                <a16:creationId xmlns:a16="http://schemas.microsoft.com/office/drawing/2014/main" id="{608938A1-723B-451A-BCB0-17E6877C49FD}"/>
              </a:ext>
            </a:extLst>
          </p:cNvPr>
          <p:cNvSpPr/>
          <p:nvPr/>
        </p:nvSpPr>
        <p:spPr>
          <a:xfrm>
            <a:off x="5989320" y="3096607"/>
            <a:ext cx="722376" cy="332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A4FE6E5-6192-47E1-89D1-9EBFF32BF09D}"/>
              </a:ext>
            </a:extLst>
          </p:cNvPr>
          <p:cNvSpPr/>
          <p:nvPr/>
        </p:nvSpPr>
        <p:spPr>
          <a:xfrm>
            <a:off x="6004560" y="5086951"/>
            <a:ext cx="722376" cy="332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FBCEDBA-66C1-45AA-8B9D-C2B82E54010D}"/>
              </a:ext>
            </a:extLst>
          </p:cNvPr>
          <p:cNvSpPr/>
          <p:nvPr/>
        </p:nvSpPr>
        <p:spPr>
          <a:xfrm>
            <a:off x="7232714" y="2331710"/>
            <a:ext cx="1386918"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cs typeface="Times New Roman" panose="02020603050405020304" pitchFamily="18" charset="0"/>
              </a:rPr>
              <a:t>Challenges</a:t>
            </a:r>
            <a:r>
              <a:rPr lang="en-US" altLang="zh-CN" sz="2000" dirty="0">
                <a:latin typeface="Times New Roman" panose="02020603050405020304" pitchFamily="18" charset="0"/>
                <a:cs typeface="Times New Roman" panose="02020603050405020304" pitchFamily="18" charset="0"/>
              </a:rPr>
              <a:t> </a:t>
            </a:r>
            <a:endParaRPr lang="zh-CN" altLang="en-US" sz="2000" dirty="0"/>
          </a:p>
        </p:txBody>
      </p:sp>
      <p:sp>
        <p:nvSpPr>
          <p:cNvPr id="13" name="矩形 12">
            <a:extLst>
              <a:ext uri="{FF2B5EF4-FFF2-40B4-BE49-F238E27FC236}">
                <a16:creationId xmlns:a16="http://schemas.microsoft.com/office/drawing/2014/main" id="{91CD44B3-A08F-4962-9C0C-60EE8987B302}"/>
              </a:ext>
            </a:extLst>
          </p:cNvPr>
          <p:cNvSpPr/>
          <p:nvPr/>
        </p:nvSpPr>
        <p:spPr>
          <a:xfrm>
            <a:off x="7232714" y="3106546"/>
            <a:ext cx="966931"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1. scales</a:t>
            </a:r>
            <a:endParaRPr lang="zh-CN" altLang="en-US" dirty="0"/>
          </a:p>
        </p:txBody>
      </p:sp>
      <p:sp>
        <p:nvSpPr>
          <p:cNvPr id="20" name="矩形 19">
            <a:extLst>
              <a:ext uri="{FF2B5EF4-FFF2-40B4-BE49-F238E27FC236}">
                <a16:creationId xmlns:a16="http://schemas.microsoft.com/office/drawing/2014/main" id="{5E42F8E4-B79A-4B10-B7D2-A1C0F8218E66}"/>
              </a:ext>
            </a:extLst>
          </p:cNvPr>
          <p:cNvSpPr/>
          <p:nvPr/>
        </p:nvSpPr>
        <p:spPr>
          <a:xfrm>
            <a:off x="7232714" y="5112597"/>
            <a:ext cx="2608406"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2. Complexity &amp; diversity</a:t>
            </a:r>
            <a:endParaRPr lang="zh-CN" altLang="en-US" dirty="0"/>
          </a:p>
        </p:txBody>
      </p:sp>
      <p:sp>
        <p:nvSpPr>
          <p:cNvPr id="18" name="矩形 17">
            <a:extLst>
              <a:ext uri="{FF2B5EF4-FFF2-40B4-BE49-F238E27FC236}">
                <a16:creationId xmlns:a16="http://schemas.microsoft.com/office/drawing/2014/main" id="{BD582298-DBFD-47A9-B3EF-3C1B9D2C0252}"/>
              </a:ext>
            </a:extLst>
          </p:cNvPr>
          <p:cNvSpPr/>
          <p:nvPr/>
        </p:nvSpPr>
        <p:spPr>
          <a:xfrm>
            <a:off x="2917336" y="2531765"/>
            <a:ext cx="2749934" cy="1704569"/>
          </a:xfrm>
          <a:prstGeom prst="rect">
            <a:avLst/>
          </a:prstGeom>
        </p:spPr>
        <p:txBody>
          <a:bodyPr wrap="square">
            <a:spAutoFit/>
          </a:bodyPr>
          <a:lstStyle/>
          <a:p>
            <a:pPr marL="285750" indent="-285750">
              <a:lnSpc>
                <a:spcPct val="150000"/>
              </a:lnSpc>
              <a:buFont typeface="Times New Roman" panose="02020603050405020304" pitchFamily="18" charset="0"/>
              <a:buChar char="−"/>
            </a:pPr>
            <a:r>
              <a:rPr lang="en-US" altLang="zh-CN" dirty="0">
                <a:latin typeface="Times New Roman" panose="02020603050405020304" pitchFamily="18" charset="0"/>
                <a:cs typeface="Times New Roman" panose="02020603050405020304" pitchFamily="18" charset="0"/>
              </a:rPr>
              <a:t>Centrality Problem</a:t>
            </a:r>
          </a:p>
          <a:p>
            <a:pPr marL="285750" indent="-285750">
              <a:lnSpc>
                <a:spcPct val="150000"/>
              </a:lnSpc>
              <a:buFont typeface="Times New Roman" panose="02020603050405020304" pitchFamily="18" charset="0"/>
              <a:buChar char="−"/>
            </a:pPr>
            <a:r>
              <a:rPr lang="en-US" altLang="zh-CN" dirty="0">
                <a:latin typeface="Times New Roman" panose="02020603050405020304" pitchFamily="18" charset="0"/>
                <a:cs typeface="Times New Roman" panose="02020603050405020304" pitchFamily="18" charset="0"/>
              </a:rPr>
              <a:t>Isomorphism Problem</a:t>
            </a:r>
          </a:p>
          <a:p>
            <a:pPr marL="285750" indent="-285750">
              <a:lnSpc>
                <a:spcPct val="150000"/>
              </a:lnSpc>
              <a:buFont typeface="Times New Roman" panose="02020603050405020304" pitchFamily="18" charset="0"/>
              <a:buChar char="−"/>
            </a:pPr>
            <a:r>
              <a:rPr lang="en-US" altLang="zh-CN" dirty="0">
                <a:latin typeface="Times New Roman" panose="02020603050405020304" pitchFamily="18" charset="0"/>
                <a:cs typeface="Times New Roman" panose="02020603050405020304" pitchFamily="18" charset="0"/>
              </a:rPr>
              <a:t>Routing Problem</a:t>
            </a:r>
          </a:p>
          <a:p>
            <a:pPr>
              <a:lnSpc>
                <a:spcPct val="150000"/>
              </a:lnSpc>
            </a:pPr>
            <a:r>
              <a:rPr lang="en-US" altLang="zh-CN" dirty="0">
                <a:latin typeface="Times New Roman" panose="02020603050405020304" pitchFamily="18" charset="0"/>
                <a:cs typeface="Times New Roman" panose="02020603050405020304" pitchFamily="18" charset="0"/>
              </a:rPr>
              <a:t>      ……	</a:t>
            </a:r>
          </a:p>
        </p:txBody>
      </p:sp>
      <p:sp>
        <p:nvSpPr>
          <p:cNvPr id="22" name="矩形 21">
            <a:extLst>
              <a:ext uri="{FF2B5EF4-FFF2-40B4-BE49-F238E27FC236}">
                <a16:creationId xmlns:a16="http://schemas.microsoft.com/office/drawing/2014/main" id="{45414C8E-90CA-491A-9FE6-FF6B0DA029EF}"/>
              </a:ext>
            </a:extLst>
          </p:cNvPr>
          <p:cNvSpPr/>
          <p:nvPr/>
        </p:nvSpPr>
        <p:spPr>
          <a:xfrm>
            <a:off x="2917336" y="4727823"/>
            <a:ext cx="2749934" cy="1289071"/>
          </a:xfrm>
          <a:prstGeom prst="rect">
            <a:avLst/>
          </a:prstGeom>
        </p:spPr>
        <p:txBody>
          <a:bodyPr wrap="square">
            <a:spAutoFit/>
          </a:bodyPr>
          <a:lstStyle/>
          <a:p>
            <a:pPr marL="285750" indent="-285750">
              <a:lnSpc>
                <a:spcPct val="150000"/>
              </a:lnSpc>
              <a:buFont typeface="Times New Roman" panose="02020603050405020304" pitchFamily="18" charset="0"/>
              <a:buChar char="−"/>
            </a:pPr>
            <a:r>
              <a:rPr lang="en-US" altLang="zh-CN" dirty="0">
                <a:latin typeface="Times New Roman" panose="02020603050405020304" pitchFamily="18" charset="0"/>
                <a:cs typeface="Times New Roman" panose="02020603050405020304" pitchFamily="18" charset="0"/>
              </a:rPr>
              <a:t>Real networks</a:t>
            </a:r>
          </a:p>
          <a:p>
            <a:pPr marL="285750" indent="-285750">
              <a:lnSpc>
                <a:spcPct val="150000"/>
              </a:lnSpc>
              <a:buFont typeface="Times New Roman" panose="02020603050405020304" pitchFamily="18" charset="0"/>
              <a:buChar char="−"/>
            </a:pPr>
            <a:r>
              <a:rPr lang="en-US" altLang="zh-CN" dirty="0">
                <a:latin typeface="Times New Roman" panose="02020603050405020304" pitchFamily="18" charset="0"/>
                <a:cs typeface="Times New Roman" panose="02020603050405020304" pitchFamily="18" charset="0"/>
              </a:rPr>
              <a:t>Graph patterns</a:t>
            </a:r>
          </a:p>
          <a:p>
            <a:pPr marL="285750" indent="-285750">
              <a:lnSpc>
                <a:spcPct val="150000"/>
              </a:lnSpc>
              <a:buFont typeface="Times New Roman" panose="02020603050405020304" pitchFamily="18" charset="0"/>
              <a:buChar char="−"/>
            </a:pPr>
            <a:r>
              <a:rPr lang="en-US" altLang="zh-CN" dirty="0">
                <a:latin typeface="Times New Roman" panose="02020603050405020304" pitchFamily="18" charset="0"/>
                <a:cs typeface="Times New Roman" panose="02020603050405020304" pitchFamily="18" charset="0"/>
              </a:rPr>
              <a:t>Applications	</a:t>
            </a:r>
          </a:p>
        </p:txBody>
      </p:sp>
    </p:spTree>
    <p:extLst>
      <p:ext uri="{BB962C8B-B14F-4D97-AF65-F5344CB8AC3E}">
        <p14:creationId xmlns:p14="http://schemas.microsoft.com/office/powerpoint/2010/main" val="2215561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3EE8D13A-8055-4C17-8012-436F78035FAB}"/>
              </a:ext>
            </a:extLst>
          </p:cNvPr>
          <p:cNvPicPr>
            <a:picLocks noChangeAspect="1"/>
          </p:cNvPicPr>
          <p:nvPr/>
        </p:nvPicPr>
        <p:blipFill>
          <a:blip r:embed="rId3"/>
          <a:stretch>
            <a:fillRect/>
          </a:stretch>
        </p:blipFill>
        <p:spPr>
          <a:xfrm>
            <a:off x="1975104" y="2289867"/>
            <a:ext cx="8439584" cy="2698889"/>
          </a:xfrm>
          <a:prstGeom prst="rect">
            <a:avLst/>
          </a:prstGeom>
        </p:spPr>
      </p:pic>
      <p:sp>
        <p:nvSpPr>
          <p:cNvPr id="11" name="矩形 10">
            <a:extLst>
              <a:ext uri="{FF2B5EF4-FFF2-40B4-BE49-F238E27FC236}">
                <a16:creationId xmlns:a16="http://schemas.microsoft.com/office/drawing/2014/main" id="{21D4CC03-02D5-4CE7-BF8A-8CCAF87BAD10}"/>
              </a:ext>
            </a:extLst>
          </p:cNvPr>
          <p:cNvSpPr/>
          <p:nvPr/>
        </p:nvSpPr>
        <p:spPr>
          <a:xfrm>
            <a:off x="2256946" y="1316639"/>
            <a:ext cx="5906617" cy="461665"/>
          </a:xfrm>
          <a:prstGeom prst="rect">
            <a:avLst/>
          </a:prstGeom>
        </p:spPr>
        <p:txBody>
          <a:bodyPr wrap="none">
            <a:spAutoFit/>
          </a:bodyPr>
          <a:lstStyle/>
          <a:p>
            <a:r>
              <a:rPr lang="en-US" altLang="zh-CN" sz="2400" b="1" dirty="0">
                <a:latin typeface="Times New Roman" panose="02020603050405020304" pitchFamily="18" charset="0"/>
                <a:cs typeface="Times New Roman" panose="02020603050405020304" pitchFamily="18" charset="0"/>
              </a:rPr>
              <a:t>From graph theory and analysis to learning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6669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1D4CC03-02D5-4CE7-BF8A-8CCAF87BAD10}"/>
              </a:ext>
            </a:extLst>
          </p:cNvPr>
          <p:cNvSpPr/>
          <p:nvPr/>
        </p:nvSpPr>
        <p:spPr>
          <a:xfrm>
            <a:off x="1690018" y="1308759"/>
            <a:ext cx="4647041"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Two methods of learning graph</a:t>
            </a:r>
            <a:endParaRPr lang="zh-CN" altLang="en-US" sz="2400"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DBB77796-3D30-4B26-8171-78FF265F6019}"/>
              </a:ext>
            </a:extLst>
          </p:cNvPr>
          <p:cNvSpPr/>
          <p:nvPr/>
        </p:nvSpPr>
        <p:spPr>
          <a:xfrm>
            <a:off x="1754041" y="1990865"/>
            <a:ext cx="257314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Network embedding</a:t>
            </a:r>
          </a:p>
        </p:txBody>
      </p:sp>
      <p:sp>
        <p:nvSpPr>
          <p:cNvPr id="16" name="矩形 15">
            <a:extLst>
              <a:ext uri="{FF2B5EF4-FFF2-40B4-BE49-F238E27FC236}">
                <a16:creationId xmlns:a16="http://schemas.microsoft.com/office/drawing/2014/main" id="{D263A20B-0037-40F8-B722-604D7CF55A27}"/>
              </a:ext>
            </a:extLst>
          </p:cNvPr>
          <p:cNvSpPr/>
          <p:nvPr/>
        </p:nvSpPr>
        <p:spPr>
          <a:xfrm>
            <a:off x="6551593" y="2006105"/>
            <a:ext cx="164500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GNN/GCN</a:t>
            </a:r>
          </a:p>
        </p:txBody>
      </p:sp>
      <p:pic>
        <p:nvPicPr>
          <p:cNvPr id="13" name="图片 12">
            <a:extLst>
              <a:ext uri="{FF2B5EF4-FFF2-40B4-BE49-F238E27FC236}">
                <a16:creationId xmlns:a16="http://schemas.microsoft.com/office/drawing/2014/main" id="{0B29D9BC-5C39-4E5F-B233-888CF5AA4943}"/>
              </a:ext>
            </a:extLst>
          </p:cNvPr>
          <p:cNvPicPr>
            <a:picLocks noChangeAspect="1"/>
          </p:cNvPicPr>
          <p:nvPr/>
        </p:nvPicPr>
        <p:blipFill>
          <a:blip r:embed="rId3"/>
          <a:stretch>
            <a:fillRect/>
          </a:stretch>
        </p:blipFill>
        <p:spPr>
          <a:xfrm>
            <a:off x="1503176" y="2755562"/>
            <a:ext cx="4423542" cy="2520526"/>
          </a:xfrm>
          <a:prstGeom prst="rect">
            <a:avLst/>
          </a:prstGeom>
        </p:spPr>
      </p:pic>
      <p:sp>
        <p:nvSpPr>
          <p:cNvPr id="17" name="矩形 16">
            <a:extLst>
              <a:ext uri="{FF2B5EF4-FFF2-40B4-BE49-F238E27FC236}">
                <a16:creationId xmlns:a16="http://schemas.microsoft.com/office/drawing/2014/main" id="{F0FB9974-1F0E-46A2-A315-242335B35E8C}"/>
              </a:ext>
            </a:extLst>
          </p:cNvPr>
          <p:cNvSpPr/>
          <p:nvPr/>
        </p:nvSpPr>
        <p:spPr>
          <a:xfrm>
            <a:off x="6909615" y="2416880"/>
            <a:ext cx="4172937" cy="369332"/>
          </a:xfrm>
          <a:prstGeom prst="rect">
            <a:avLst/>
          </a:prstGeom>
        </p:spPr>
        <p:txBody>
          <a:bodyPr wrap="none">
            <a:spAutoFit/>
          </a:bodyPr>
          <a:lstStyle/>
          <a:p>
            <a:pPr marL="285750" indent="-285750">
              <a:buFont typeface="Arial" panose="020B0604020202020204" pitchFamily="34" charset="0"/>
              <a:buChar char="•"/>
            </a:pPr>
            <a:r>
              <a:rPr lang="en-US" altLang="zh-CN" dirty="0">
                <a:solidFill>
                  <a:srgbClr val="292934"/>
                </a:solidFill>
                <a:latin typeface="Times New Roman" panose="02020603050405020304" pitchFamily="18" charset="0"/>
                <a:cs typeface="Times New Roman" panose="02020603050405020304" pitchFamily="18" charset="0"/>
              </a:rPr>
              <a:t>Basic idea: recursive definition of states</a:t>
            </a:r>
            <a:endParaRPr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D5011DE9-FF35-4E74-BF94-31F2C6DAA11F}"/>
              </a:ext>
            </a:extLst>
          </p:cNvPr>
          <p:cNvSpPr/>
          <p:nvPr/>
        </p:nvSpPr>
        <p:spPr>
          <a:xfrm>
            <a:off x="6982824" y="3794978"/>
            <a:ext cx="3198376" cy="369332"/>
          </a:xfrm>
          <a:prstGeom prst="rect">
            <a:avLst/>
          </a:prstGeom>
        </p:spPr>
        <p:txBody>
          <a:bodyPr wrap="none">
            <a:spAutoFit/>
          </a:bodyPr>
          <a:lstStyle/>
          <a:p>
            <a:pPr marL="285750" indent="-285750">
              <a:buFont typeface="Arial" panose="020B0604020202020204" pitchFamily="34" charset="0"/>
              <a:buChar char="•"/>
            </a:pPr>
            <a:r>
              <a:rPr lang="en-US" altLang="zh-CN" dirty="0">
                <a:solidFill>
                  <a:srgbClr val="292934"/>
                </a:solidFill>
                <a:latin typeface="Times New Roman" panose="02020603050405020304" pitchFamily="18" charset="0"/>
                <a:cs typeface="Times New Roman" panose="02020603050405020304" pitchFamily="18" charset="0"/>
              </a:rPr>
              <a:t>A simple example: PageRank</a:t>
            </a:r>
            <a:endParaRPr lang="zh-CN" altLang="en-US"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CADF7F53-0F36-4A69-84DF-41A94A805A9E}"/>
              </a:ext>
            </a:extLst>
          </p:cNvPr>
          <p:cNvPicPr>
            <a:picLocks noChangeAspect="1"/>
          </p:cNvPicPr>
          <p:nvPr/>
        </p:nvPicPr>
        <p:blipFill>
          <a:blip r:embed="rId4"/>
          <a:stretch>
            <a:fillRect/>
          </a:stretch>
        </p:blipFill>
        <p:spPr>
          <a:xfrm>
            <a:off x="7241711" y="3079347"/>
            <a:ext cx="3213265" cy="622332"/>
          </a:xfrm>
          <a:prstGeom prst="rect">
            <a:avLst/>
          </a:prstGeom>
        </p:spPr>
      </p:pic>
      <p:pic>
        <p:nvPicPr>
          <p:cNvPr id="20" name="图片 19">
            <a:extLst>
              <a:ext uri="{FF2B5EF4-FFF2-40B4-BE49-F238E27FC236}">
                <a16:creationId xmlns:a16="http://schemas.microsoft.com/office/drawing/2014/main" id="{91B79C6C-C166-4372-B303-5BAAD1180767}"/>
              </a:ext>
            </a:extLst>
          </p:cNvPr>
          <p:cNvPicPr>
            <a:picLocks noChangeAspect="1"/>
          </p:cNvPicPr>
          <p:nvPr/>
        </p:nvPicPr>
        <p:blipFill>
          <a:blip r:embed="rId5"/>
          <a:stretch>
            <a:fillRect/>
          </a:stretch>
        </p:blipFill>
        <p:spPr>
          <a:xfrm>
            <a:off x="7093229" y="4365265"/>
            <a:ext cx="3572059" cy="2031284"/>
          </a:xfrm>
          <a:prstGeom prst="rect">
            <a:avLst/>
          </a:prstGeom>
        </p:spPr>
      </p:pic>
      <p:cxnSp>
        <p:nvCxnSpPr>
          <p:cNvPr id="23" name="直接连接符 22">
            <a:extLst>
              <a:ext uri="{FF2B5EF4-FFF2-40B4-BE49-F238E27FC236}">
                <a16:creationId xmlns:a16="http://schemas.microsoft.com/office/drawing/2014/main" id="{166A65C0-6EC3-4669-8C52-7CC0F9D1B30C}"/>
              </a:ext>
            </a:extLst>
          </p:cNvPr>
          <p:cNvCxnSpPr/>
          <p:nvPr/>
        </p:nvCxnSpPr>
        <p:spPr>
          <a:xfrm>
            <a:off x="6309360" y="2532888"/>
            <a:ext cx="0" cy="3502152"/>
          </a:xfrm>
          <a:prstGeom prst="line">
            <a:avLst/>
          </a:prstGeom>
          <a:ln w="44450">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23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1D4CC03-02D5-4CE7-BF8A-8CCAF87BAD10}"/>
              </a:ext>
            </a:extLst>
          </p:cNvPr>
          <p:cNvSpPr/>
          <p:nvPr/>
        </p:nvSpPr>
        <p:spPr>
          <a:xfrm>
            <a:off x="1690018" y="1308759"/>
            <a:ext cx="4647041"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Two methods of learning graph</a:t>
            </a:r>
            <a:endParaRPr lang="zh-CN" altLang="en-US" sz="24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0E831548-5A0F-4355-8118-827EBB18C0D7}"/>
              </a:ext>
            </a:extLst>
          </p:cNvPr>
          <p:cNvPicPr>
            <a:picLocks noChangeAspect="1"/>
          </p:cNvPicPr>
          <p:nvPr/>
        </p:nvPicPr>
        <p:blipFill>
          <a:blip r:embed="rId3"/>
          <a:stretch>
            <a:fillRect/>
          </a:stretch>
        </p:blipFill>
        <p:spPr>
          <a:xfrm>
            <a:off x="1847088" y="2725319"/>
            <a:ext cx="9049215" cy="3321221"/>
          </a:xfrm>
          <a:prstGeom prst="rect">
            <a:avLst/>
          </a:prstGeom>
        </p:spPr>
      </p:pic>
      <p:sp>
        <p:nvSpPr>
          <p:cNvPr id="13" name="矩形 12">
            <a:extLst>
              <a:ext uri="{FF2B5EF4-FFF2-40B4-BE49-F238E27FC236}">
                <a16:creationId xmlns:a16="http://schemas.microsoft.com/office/drawing/2014/main" id="{9B66792E-F49B-481C-A080-ED94F5CD3A79}"/>
              </a:ext>
            </a:extLst>
          </p:cNvPr>
          <p:cNvSpPr/>
          <p:nvPr/>
        </p:nvSpPr>
        <p:spPr>
          <a:xfrm>
            <a:off x="2376167" y="2053481"/>
            <a:ext cx="4402359" cy="400110"/>
          </a:xfrm>
          <a:prstGeom prst="rect">
            <a:avLst/>
          </a:prstGeom>
        </p:spPr>
        <p:txBody>
          <a:bodyPr wrap="none">
            <a:spAutoFit/>
          </a:bodyPr>
          <a:lstStyle/>
          <a:p>
            <a:pPr marL="342900" indent="-34290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From Network Embedding to GCN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48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4E13AA2-9C2A-4D74-8DBB-F853699D1682}"/>
              </a:ext>
            </a:extLst>
          </p:cNvPr>
          <p:cNvGrpSpPr/>
          <p:nvPr/>
        </p:nvGrpSpPr>
        <p:grpSpPr>
          <a:xfrm>
            <a:off x="6881" y="77057"/>
            <a:ext cx="1959080" cy="1728656"/>
            <a:chOff x="6881" y="378809"/>
            <a:chExt cx="1959080" cy="1728656"/>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298501" y="378809"/>
              <a:ext cx="1667460" cy="1728656"/>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1B4FF1C7-B4CF-4A3B-849F-E5035A5DCE32}"/>
                </a:ext>
              </a:extLst>
            </p:cNvPr>
            <p:cNvGrpSpPr/>
            <p:nvPr/>
          </p:nvGrpSpPr>
          <p:grpSpPr>
            <a:xfrm rot="5400000">
              <a:off x="-42317" y="902253"/>
              <a:ext cx="1039284" cy="940888"/>
              <a:chOff x="9646123" y="4360744"/>
              <a:chExt cx="2758414" cy="2497256"/>
            </a:xfrm>
          </p:grpSpPr>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sp>
        <p:nvSpPr>
          <p:cNvPr id="29" name="TextBox 8">
            <a:extLst>
              <a:ext uri="{FF2B5EF4-FFF2-40B4-BE49-F238E27FC236}">
                <a16:creationId xmlns:a16="http://schemas.microsoft.com/office/drawing/2014/main" id="{CB211C03-62EE-4495-8952-7830AD44BC52}"/>
              </a:ext>
            </a:extLst>
          </p:cNvPr>
          <p:cNvSpPr txBox="1"/>
          <p:nvPr/>
        </p:nvSpPr>
        <p:spPr>
          <a:xfrm>
            <a:off x="4127203" y="316866"/>
            <a:ext cx="3744178" cy="492443"/>
          </a:xfrm>
          <a:prstGeom prst="rect">
            <a:avLst/>
          </a:prstGeom>
          <a:noFill/>
        </p:spPr>
        <p:txBody>
          <a:bodyPr wrap="square" lIns="0" tIns="0" rIns="0" bIns="0" rtlCol="0" anchor="ctr">
            <a:spAutoFit/>
          </a:bodyPr>
          <a:lstStyle/>
          <a:p>
            <a:pPr algn="ctr"/>
            <a:r>
              <a:rPr lang="en-US" altLang="zh-CN" sz="3200" spc="600" dirty="0">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p>
        </p:txBody>
      </p:sp>
      <p:sp>
        <p:nvSpPr>
          <p:cNvPr id="14" name="矩形 13">
            <a:extLst>
              <a:ext uri="{FF2B5EF4-FFF2-40B4-BE49-F238E27FC236}">
                <a16:creationId xmlns:a16="http://schemas.microsoft.com/office/drawing/2014/main" id="{C875CEF1-D250-425B-BCD0-384FA3F7802C}"/>
              </a:ext>
            </a:extLst>
          </p:cNvPr>
          <p:cNvSpPr/>
          <p:nvPr/>
        </p:nvSpPr>
        <p:spPr>
          <a:xfrm>
            <a:off x="1847088" y="945310"/>
            <a:ext cx="99511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1D4CC03-02D5-4CE7-BF8A-8CCAF87BAD10}"/>
              </a:ext>
            </a:extLst>
          </p:cNvPr>
          <p:cNvSpPr/>
          <p:nvPr/>
        </p:nvSpPr>
        <p:spPr>
          <a:xfrm>
            <a:off x="1690018" y="1308759"/>
            <a:ext cx="4647041"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Two methods of learning graph</a:t>
            </a:r>
            <a:endParaRPr lang="zh-CN" altLang="en-US" sz="2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4F445EB5-E28B-493A-9D17-5558F8E46FE7}"/>
              </a:ext>
            </a:extLst>
          </p:cNvPr>
          <p:cNvPicPr>
            <a:picLocks noChangeAspect="1"/>
          </p:cNvPicPr>
          <p:nvPr/>
        </p:nvPicPr>
        <p:blipFill>
          <a:blip r:embed="rId3"/>
          <a:stretch>
            <a:fillRect/>
          </a:stretch>
        </p:blipFill>
        <p:spPr>
          <a:xfrm>
            <a:off x="2510883" y="2354314"/>
            <a:ext cx="6274122" cy="4083260"/>
          </a:xfrm>
          <a:prstGeom prst="rect">
            <a:avLst/>
          </a:prstGeom>
        </p:spPr>
      </p:pic>
    </p:spTree>
    <p:extLst>
      <p:ext uri="{BB962C8B-B14F-4D97-AF65-F5344CB8AC3E}">
        <p14:creationId xmlns:p14="http://schemas.microsoft.com/office/powerpoint/2010/main" val="299225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4.3.1"/>
</p:tagLst>
</file>

<file path=ppt/tags/tag3.xml><?xml version="1.0" encoding="utf-8"?>
<p:tagLst xmlns:a="http://schemas.openxmlformats.org/drawingml/2006/main" xmlns:r="http://schemas.openxmlformats.org/officeDocument/2006/relationships" xmlns:p="http://schemas.openxmlformats.org/presentationml/2006/main">
  <p:tag name="PA" val="v4.3.1"/>
</p:tagLst>
</file>

<file path=ppt/tags/tag4.xml><?xml version="1.0" encoding="utf-8"?>
<p:tagLst xmlns:a="http://schemas.openxmlformats.org/drawingml/2006/main" xmlns:r="http://schemas.openxmlformats.org/officeDocument/2006/relationships" xmlns:p="http://schemas.openxmlformats.org/presentationml/2006/main">
  <p:tag name="PA" val="v4.3.1"/>
</p:tagLst>
</file>

<file path=ppt/tags/tag5.xml><?xml version="1.0" encoding="utf-8"?>
<p:tagLst xmlns:a="http://schemas.openxmlformats.org/drawingml/2006/main" xmlns:r="http://schemas.openxmlformats.org/officeDocument/2006/relationships" xmlns:p="http://schemas.openxmlformats.org/presentationml/2006/main">
  <p:tag name="PA" val="v4.3.1"/>
</p:tagLst>
</file>

<file path=ppt/theme/theme1.xml><?xml version="1.0" encoding="utf-8"?>
<a:theme xmlns:a="http://schemas.openxmlformats.org/drawingml/2006/main" name="Office 主题​​">
  <a:themeElements>
    <a:clrScheme name="自定义 1648">
      <a:dk1>
        <a:sysClr val="windowText" lastClr="000000"/>
      </a:dk1>
      <a:lt1>
        <a:sysClr val="window" lastClr="FFFFFF"/>
      </a:lt1>
      <a:dk2>
        <a:srgbClr val="44546A"/>
      </a:dk2>
      <a:lt2>
        <a:srgbClr val="E7E6E6"/>
      </a:lt2>
      <a:accent1>
        <a:srgbClr val="D37979"/>
      </a:accent1>
      <a:accent2>
        <a:srgbClr val="44546A"/>
      </a:accent2>
      <a:accent3>
        <a:srgbClr val="D37979"/>
      </a:accent3>
      <a:accent4>
        <a:srgbClr val="44546A"/>
      </a:accent4>
      <a:accent5>
        <a:srgbClr val="D37979"/>
      </a:accent5>
      <a:accent6>
        <a:srgbClr val="44645E"/>
      </a:accent6>
      <a:hlink>
        <a:srgbClr val="0563C1"/>
      </a:hlink>
      <a:folHlink>
        <a:srgbClr val="954F72"/>
      </a:folHlink>
    </a:clrScheme>
    <a:fontScheme name="m42sp2mc">
      <a:majorFont>
        <a:latin typeface="庞门正道标题体" panose="020F0302020204030204"/>
        <a:ea typeface="庞门正道标题体"/>
        <a:cs typeface=""/>
      </a:majorFont>
      <a:minorFont>
        <a:latin typeface="庞门正道标题体" panose="020F0502020204030204"/>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1855</TotalTime>
  <Words>1859</Words>
  <Application>Microsoft Office PowerPoint</Application>
  <PresentationFormat>宽屏</PresentationFormat>
  <Paragraphs>195</Paragraphs>
  <Slides>27</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URWPalladioL-Ital</vt:lpstr>
      <vt:lpstr>URWPalladioL-Roma</vt:lpstr>
      <vt:lpstr>等线</vt:lpstr>
      <vt:lpstr>庞门正道标题体</vt:lpstr>
      <vt:lpstr>思源黑体 CN Light</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WHHD-李冬 WHHD-李冬</cp:lastModifiedBy>
  <cp:revision>271</cp:revision>
  <dcterms:created xsi:type="dcterms:W3CDTF">2019-05-07T15:53:17Z</dcterms:created>
  <dcterms:modified xsi:type="dcterms:W3CDTF">2019-10-29T10:02:29Z</dcterms:modified>
</cp:coreProperties>
</file>